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9"/>
  </p:notesMasterIdLst>
  <p:sldIdLst>
    <p:sldId id="258" r:id="rId2"/>
    <p:sldId id="260" r:id="rId3"/>
    <p:sldId id="265" r:id="rId4"/>
    <p:sldId id="266" r:id="rId5"/>
    <p:sldId id="281" r:id="rId6"/>
    <p:sldId id="282" r:id="rId7"/>
    <p:sldId id="287" r:id="rId8"/>
    <p:sldId id="283" r:id="rId9"/>
    <p:sldId id="272" r:id="rId10"/>
    <p:sldId id="274" r:id="rId11"/>
    <p:sldId id="276" r:id="rId12"/>
    <p:sldId id="277" r:id="rId13"/>
    <p:sldId id="278" r:id="rId14"/>
    <p:sldId id="279" r:id="rId15"/>
    <p:sldId id="280" r:id="rId16"/>
    <p:sldId id="285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548"/>
    <a:srgbClr val="02020D"/>
    <a:srgbClr val="00E1FF"/>
    <a:srgbClr val="090C34"/>
    <a:srgbClr val="0C1029"/>
    <a:srgbClr val="434859"/>
    <a:srgbClr val="0D0D31"/>
    <a:srgbClr val="FF7A21"/>
    <a:srgbClr val="893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5DBF30-0CA0-4150-8DD2-0B381C333D03}" v="597" dt="2024-03-21T17:51:52.255"/>
    <p1510:client id="{82FACB3B-6324-2425-4BBC-0306F837407E}" v="249" dt="2024-03-21T16:24:10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55B659-9D79-4EF6-8CC0-4D888BB4980C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AED846A-2362-460E-986A-3F4AAF0DF9F7}">
      <dgm:prSet/>
      <dgm:spPr/>
      <dgm:t>
        <a:bodyPr/>
        <a:lstStyle/>
        <a:p>
          <a:pPr rtl="0"/>
          <a:r>
            <a:rPr lang="en-US">
              <a:latin typeface="Century Gothic"/>
            </a:rPr>
            <a:t>National Highway Traffic Safety Administration reported </a:t>
          </a:r>
          <a:r>
            <a:rPr lang="en-US" b="1">
              <a:solidFill>
                <a:srgbClr val="00E1FF"/>
              </a:solidFill>
              <a:latin typeface="Century Gothic"/>
            </a:rPr>
            <a:t>42,795 </a:t>
          </a:r>
          <a:r>
            <a:rPr lang="en-US">
              <a:latin typeface="Century Gothic"/>
            </a:rPr>
            <a:t>dead in </a:t>
          </a:r>
          <a:r>
            <a:rPr lang="en-US" b="1">
              <a:solidFill>
                <a:srgbClr val="00E1FF"/>
              </a:solidFill>
              <a:latin typeface="Century Gothic"/>
            </a:rPr>
            <a:t>motor vehicle accidents</a:t>
          </a:r>
          <a:r>
            <a:rPr lang="en-US">
              <a:latin typeface="Century Gothic"/>
            </a:rPr>
            <a:t> in 2023.</a:t>
          </a:r>
        </a:p>
      </dgm:t>
    </dgm:pt>
    <dgm:pt modelId="{05F21BE3-0296-40A5-BC2C-1CFE2DF44D62}" type="parTrans" cxnId="{04B0C2FA-045B-46E3-AFC7-AF98194335FA}">
      <dgm:prSet/>
      <dgm:spPr/>
      <dgm:t>
        <a:bodyPr/>
        <a:lstStyle/>
        <a:p>
          <a:endParaRPr lang="en-US"/>
        </a:p>
      </dgm:t>
    </dgm:pt>
    <dgm:pt modelId="{0DD690D9-5D1B-4410-BC7F-2AD6992C7C3B}" type="sibTrans" cxnId="{04B0C2FA-045B-46E3-AFC7-AF98194335FA}">
      <dgm:prSet/>
      <dgm:spPr/>
      <dgm:t>
        <a:bodyPr/>
        <a:lstStyle/>
        <a:p>
          <a:endParaRPr lang="en-US"/>
        </a:p>
      </dgm:t>
    </dgm:pt>
    <dgm:pt modelId="{DCBC112C-54C2-49C2-9F45-93049BF91D05}">
      <dgm:prSet/>
      <dgm:spPr/>
      <dgm:t>
        <a:bodyPr/>
        <a:lstStyle/>
        <a:p>
          <a:pPr rtl="0"/>
          <a:r>
            <a:rPr lang="en-US" b="1">
              <a:solidFill>
                <a:srgbClr val="00E1FF"/>
              </a:solidFill>
              <a:latin typeface="Century Gothic"/>
            </a:rPr>
            <a:t>1.19 million</a:t>
          </a:r>
          <a:r>
            <a:rPr lang="en-US" b="1">
              <a:latin typeface="Century Gothic"/>
            </a:rPr>
            <a:t> </a:t>
          </a:r>
          <a:r>
            <a:rPr lang="en-US">
              <a:latin typeface="Century Gothic"/>
            </a:rPr>
            <a:t>people die each year from road crashes </a:t>
          </a:r>
          <a:r>
            <a:rPr lang="en-US">
              <a:solidFill>
                <a:schemeClr val="tx1"/>
              </a:solidFill>
              <a:latin typeface="Century Gothic"/>
            </a:rPr>
            <a:t>(World Health Organization).</a:t>
          </a:r>
        </a:p>
      </dgm:t>
    </dgm:pt>
    <dgm:pt modelId="{8E2EC297-BC0E-4802-9A9D-AFD557C13FF5}" type="parTrans" cxnId="{FA4AD9C7-21BA-4743-9B59-6654B8D42394}">
      <dgm:prSet/>
      <dgm:spPr/>
      <dgm:t>
        <a:bodyPr/>
        <a:lstStyle/>
        <a:p>
          <a:endParaRPr lang="en-US"/>
        </a:p>
      </dgm:t>
    </dgm:pt>
    <dgm:pt modelId="{CAED490E-31DC-42C2-B55C-EE5B703F2B8B}" type="sibTrans" cxnId="{FA4AD9C7-21BA-4743-9B59-6654B8D42394}">
      <dgm:prSet/>
      <dgm:spPr/>
      <dgm:t>
        <a:bodyPr/>
        <a:lstStyle/>
        <a:p>
          <a:endParaRPr lang="en-US"/>
        </a:p>
      </dgm:t>
    </dgm:pt>
    <dgm:pt modelId="{83A1C0CD-575D-4326-A496-C6676480AA72}">
      <dgm:prSet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Century Gothic"/>
            </a:rPr>
            <a:t>Road traffic injuries are the top causes of death for people </a:t>
          </a:r>
          <a:r>
            <a:rPr lang="en-US" b="1">
              <a:solidFill>
                <a:srgbClr val="00E1FF"/>
              </a:solidFill>
              <a:latin typeface="Century Gothic"/>
            </a:rPr>
            <a:t>ages 5–29.</a:t>
          </a:r>
        </a:p>
      </dgm:t>
    </dgm:pt>
    <dgm:pt modelId="{E10DD0E0-39A4-42C0-9F53-4D6EE146A87C}" type="parTrans" cxnId="{267AF513-DC7B-4A1D-AB17-306AA4BFEB00}">
      <dgm:prSet/>
      <dgm:spPr/>
      <dgm:t>
        <a:bodyPr/>
        <a:lstStyle/>
        <a:p>
          <a:endParaRPr lang="en-US"/>
        </a:p>
      </dgm:t>
    </dgm:pt>
    <dgm:pt modelId="{423F0738-DAAC-4D50-AB43-84F7C0496237}" type="sibTrans" cxnId="{267AF513-DC7B-4A1D-AB17-306AA4BFEB00}">
      <dgm:prSet/>
      <dgm:spPr/>
      <dgm:t>
        <a:bodyPr/>
        <a:lstStyle/>
        <a:p>
          <a:endParaRPr lang="en-US"/>
        </a:p>
      </dgm:t>
    </dgm:pt>
    <dgm:pt modelId="{89B47730-5FED-4A72-BAD8-3FDB001BD246}">
      <dgm:prSet/>
      <dgm:spPr/>
      <dgm:t>
        <a:bodyPr/>
        <a:lstStyle/>
        <a:p>
          <a:r>
            <a:rPr lang="en-US">
              <a:latin typeface="Century Gothic"/>
            </a:rPr>
            <a:t>Road traffic crashes cost most countries </a:t>
          </a:r>
          <a:r>
            <a:rPr lang="en-US" b="1">
              <a:solidFill>
                <a:srgbClr val="00E1FF"/>
              </a:solidFill>
              <a:latin typeface="Century Gothic"/>
            </a:rPr>
            <a:t>3%</a:t>
          </a:r>
          <a:r>
            <a:rPr lang="en-US">
              <a:latin typeface="Century Gothic"/>
            </a:rPr>
            <a:t> of their gross domestic product.</a:t>
          </a:r>
        </a:p>
      </dgm:t>
    </dgm:pt>
    <dgm:pt modelId="{14EB6273-C271-4B21-9756-F0D04548C73B}" type="parTrans" cxnId="{9FD2D503-AAEE-496C-8BEB-34217821C186}">
      <dgm:prSet/>
      <dgm:spPr/>
      <dgm:t>
        <a:bodyPr/>
        <a:lstStyle/>
        <a:p>
          <a:endParaRPr lang="en-US"/>
        </a:p>
      </dgm:t>
    </dgm:pt>
    <dgm:pt modelId="{C8FA9467-CE06-4707-B0D6-9896DD49BD5D}" type="sibTrans" cxnId="{9FD2D503-AAEE-496C-8BEB-34217821C186}">
      <dgm:prSet/>
      <dgm:spPr/>
      <dgm:t>
        <a:bodyPr/>
        <a:lstStyle/>
        <a:p>
          <a:endParaRPr lang="en-US"/>
        </a:p>
      </dgm:t>
    </dgm:pt>
    <dgm:pt modelId="{8F0B6DF8-8B15-4455-979B-B7DFE30E5B4B}">
      <dgm:prSet/>
      <dgm:spPr/>
      <dgm:t>
        <a:bodyPr/>
        <a:lstStyle/>
        <a:p>
          <a:r>
            <a:rPr lang="en-US">
              <a:latin typeface="Century Gothic"/>
            </a:rPr>
            <a:t>More than </a:t>
          </a:r>
          <a:r>
            <a:rPr lang="en-US" b="1">
              <a:latin typeface="Century Gothic"/>
            </a:rPr>
            <a:t>half </a:t>
          </a:r>
          <a:r>
            <a:rPr lang="en-US">
              <a:latin typeface="Century Gothic"/>
            </a:rPr>
            <a:t>of all road traffic deaths are among vulnerable road users, including </a:t>
          </a:r>
          <a:r>
            <a:rPr lang="en-US" b="1">
              <a:solidFill>
                <a:srgbClr val="00E1FF"/>
              </a:solidFill>
              <a:latin typeface="Century Gothic"/>
            </a:rPr>
            <a:t>pedestrians, cyclists and motorcyclists.</a:t>
          </a:r>
        </a:p>
      </dgm:t>
    </dgm:pt>
    <dgm:pt modelId="{600C619E-5B21-4651-B133-79E831B660CA}" type="parTrans" cxnId="{F6BD30F9-E452-4FB2-8862-B18053459471}">
      <dgm:prSet/>
      <dgm:spPr/>
      <dgm:t>
        <a:bodyPr/>
        <a:lstStyle/>
        <a:p>
          <a:endParaRPr lang="en-US"/>
        </a:p>
      </dgm:t>
    </dgm:pt>
    <dgm:pt modelId="{505DC7FE-255A-499D-B16B-8EB02034F454}" type="sibTrans" cxnId="{F6BD30F9-E452-4FB2-8862-B18053459471}">
      <dgm:prSet/>
      <dgm:spPr/>
      <dgm:t>
        <a:bodyPr/>
        <a:lstStyle/>
        <a:p>
          <a:endParaRPr lang="en-US"/>
        </a:p>
      </dgm:t>
    </dgm:pt>
    <dgm:pt modelId="{471E43A7-6D99-4356-BD57-489F91AC52D9}" type="pres">
      <dgm:prSet presAssocID="{D655B659-9D79-4EF6-8CC0-4D888BB4980C}" presName="vert0" presStyleCnt="0">
        <dgm:presLayoutVars>
          <dgm:dir/>
          <dgm:animOne val="branch"/>
          <dgm:animLvl val="lvl"/>
        </dgm:presLayoutVars>
      </dgm:prSet>
      <dgm:spPr/>
    </dgm:pt>
    <dgm:pt modelId="{430E54DB-B927-4A8F-82CC-09E9569C9F1E}" type="pres">
      <dgm:prSet presAssocID="{2AED846A-2362-460E-986A-3F4AAF0DF9F7}" presName="thickLine" presStyleLbl="alignNode1" presStyleIdx="0" presStyleCnt="5"/>
      <dgm:spPr/>
    </dgm:pt>
    <dgm:pt modelId="{EC4CE53D-1828-4E56-A37E-2FF13B401A8F}" type="pres">
      <dgm:prSet presAssocID="{2AED846A-2362-460E-986A-3F4AAF0DF9F7}" presName="horz1" presStyleCnt="0"/>
      <dgm:spPr/>
    </dgm:pt>
    <dgm:pt modelId="{D7E5BCB0-912E-4A7A-8BEB-6B5C91DE6678}" type="pres">
      <dgm:prSet presAssocID="{2AED846A-2362-460E-986A-3F4AAF0DF9F7}" presName="tx1" presStyleLbl="revTx" presStyleIdx="0" presStyleCnt="5"/>
      <dgm:spPr/>
    </dgm:pt>
    <dgm:pt modelId="{E371BDF1-2650-4376-B635-39547F70034E}" type="pres">
      <dgm:prSet presAssocID="{2AED846A-2362-460E-986A-3F4AAF0DF9F7}" presName="vert1" presStyleCnt="0"/>
      <dgm:spPr/>
    </dgm:pt>
    <dgm:pt modelId="{314B7849-2E4A-4EBC-BBBE-19750CEEEB63}" type="pres">
      <dgm:prSet presAssocID="{DCBC112C-54C2-49C2-9F45-93049BF91D05}" presName="thickLine" presStyleLbl="alignNode1" presStyleIdx="1" presStyleCnt="5"/>
      <dgm:spPr/>
    </dgm:pt>
    <dgm:pt modelId="{E5A6F62B-E1E0-4D6D-83C5-ED7530CE4DF7}" type="pres">
      <dgm:prSet presAssocID="{DCBC112C-54C2-49C2-9F45-93049BF91D05}" presName="horz1" presStyleCnt="0"/>
      <dgm:spPr/>
    </dgm:pt>
    <dgm:pt modelId="{864FF8D4-F83B-499C-BFC6-172EFD06ED04}" type="pres">
      <dgm:prSet presAssocID="{DCBC112C-54C2-49C2-9F45-93049BF91D05}" presName="tx1" presStyleLbl="revTx" presStyleIdx="1" presStyleCnt="5"/>
      <dgm:spPr/>
    </dgm:pt>
    <dgm:pt modelId="{BD95184A-6FD1-4189-BD0C-5A5845E11322}" type="pres">
      <dgm:prSet presAssocID="{DCBC112C-54C2-49C2-9F45-93049BF91D05}" presName="vert1" presStyleCnt="0"/>
      <dgm:spPr/>
    </dgm:pt>
    <dgm:pt modelId="{AA0C9E3E-6657-43AE-A9F0-B434152926EE}" type="pres">
      <dgm:prSet presAssocID="{83A1C0CD-575D-4326-A496-C6676480AA72}" presName="thickLine" presStyleLbl="alignNode1" presStyleIdx="2" presStyleCnt="5"/>
      <dgm:spPr/>
    </dgm:pt>
    <dgm:pt modelId="{8596CBBA-B8EF-43A0-BD0C-B0A4F28F1999}" type="pres">
      <dgm:prSet presAssocID="{83A1C0CD-575D-4326-A496-C6676480AA72}" presName="horz1" presStyleCnt="0"/>
      <dgm:spPr/>
    </dgm:pt>
    <dgm:pt modelId="{4F0883A2-9483-4224-AB20-40B97DDC312D}" type="pres">
      <dgm:prSet presAssocID="{83A1C0CD-575D-4326-A496-C6676480AA72}" presName="tx1" presStyleLbl="revTx" presStyleIdx="2" presStyleCnt="5"/>
      <dgm:spPr/>
    </dgm:pt>
    <dgm:pt modelId="{8F851C35-F4EE-4144-8156-59D9E9449C3D}" type="pres">
      <dgm:prSet presAssocID="{83A1C0CD-575D-4326-A496-C6676480AA72}" presName="vert1" presStyleCnt="0"/>
      <dgm:spPr/>
    </dgm:pt>
    <dgm:pt modelId="{0253A7CF-593B-4DB6-9563-5B51337F1BCB}" type="pres">
      <dgm:prSet presAssocID="{89B47730-5FED-4A72-BAD8-3FDB001BD246}" presName="thickLine" presStyleLbl="alignNode1" presStyleIdx="3" presStyleCnt="5"/>
      <dgm:spPr/>
    </dgm:pt>
    <dgm:pt modelId="{23053BB8-E03C-42CE-A6F7-9DB87A707B3A}" type="pres">
      <dgm:prSet presAssocID="{89B47730-5FED-4A72-BAD8-3FDB001BD246}" presName="horz1" presStyleCnt="0"/>
      <dgm:spPr/>
    </dgm:pt>
    <dgm:pt modelId="{79B1A46C-65D8-4752-84D5-061BCDDD4C39}" type="pres">
      <dgm:prSet presAssocID="{89B47730-5FED-4A72-BAD8-3FDB001BD246}" presName="tx1" presStyleLbl="revTx" presStyleIdx="3" presStyleCnt="5"/>
      <dgm:spPr/>
    </dgm:pt>
    <dgm:pt modelId="{B1A7DA69-A44F-47F4-9276-549AE00AE7D9}" type="pres">
      <dgm:prSet presAssocID="{89B47730-5FED-4A72-BAD8-3FDB001BD246}" presName="vert1" presStyleCnt="0"/>
      <dgm:spPr/>
    </dgm:pt>
    <dgm:pt modelId="{35902DD8-03DB-4999-8C4C-52C36B039BFB}" type="pres">
      <dgm:prSet presAssocID="{8F0B6DF8-8B15-4455-979B-B7DFE30E5B4B}" presName="thickLine" presStyleLbl="alignNode1" presStyleIdx="4" presStyleCnt="5"/>
      <dgm:spPr/>
    </dgm:pt>
    <dgm:pt modelId="{9CBF7757-54C5-4672-95C4-018AF8D7C8E6}" type="pres">
      <dgm:prSet presAssocID="{8F0B6DF8-8B15-4455-979B-B7DFE30E5B4B}" presName="horz1" presStyleCnt="0"/>
      <dgm:spPr/>
    </dgm:pt>
    <dgm:pt modelId="{3A1FE274-8BDA-4AF8-B0B5-6DB5CE2E7CF0}" type="pres">
      <dgm:prSet presAssocID="{8F0B6DF8-8B15-4455-979B-B7DFE30E5B4B}" presName="tx1" presStyleLbl="revTx" presStyleIdx="4" presStyleCnt="5"/>
      <dgm:spPr/>
    </dgm:pt>
    <dgm:pt modelId="{1D312C62-AB88-44B6-9E2A-38C72E619C42}" type="pres">
      <dgm:prSet presAssocID="{8F0B6DF8-8B15-4455-979B-B7DFE30E5B4B}" presName="vert1" presStyleCnt="0"/>
      <dgm:spPr/>
    </dgm:pt>
  </dgm:ptLst>
  <dgm:cxnLst>
    <dgm:cxn modelId="{9FD2D503-AAEE-496C-8BEB-34217821C186}" srcId="{D655B659-9D79-4EF6-8CC0-4D888BB4980C}" destId="{89B47730-5FED-4A72-BAD8-3FDB001BD246}" srcOrd="3" destOrd="0" parTransId="{14EB6273-C271-4B21-9756-F0D04548C73B}" sibTransId="{C8FA9467-CE06-4707-B0D6-9896DD49BD5D}"/>
    <dgm:cxn modelId="{076EC00C-A907-43E0-868D-266AA8679F7D}" type="presOf" srcId="{8F0B6DF8-8B15-4455-979B-B7DFE30E5B4B}" destId="{3A1FE274-8BDA-4AF8-B0B5-6DB5CE2E7CF0}" srcOrd="0" destOrd="0" presId="urn:microsoft.com/office/officeart/2008/layout/LinedList"/>
    <dgm:cxn modelId="{267AF513-DC7B-4A1D-AB17-306AA4BFEB00}" srcId="{D655B659-9D79-4EF6-8CC0-4D888BB4980C}" destId="{83A1C0CD-575D-4326-A496-C6676480AA72}" srcOrd="2" destOrd="0" parTransId="{E10DD0E0-39A4-42C0-9F53-4D6EE146A87C}" sibTransId="{423F0738-DAAC-4D50-AB43-84F7C0496237}"/>
    <dgm:cxn modelId="{5151CB40-9E32-40EB-B575-6EB0E723858A}" type="presOf" srcId="{D655B659-9D79-4EF6-8CC0-4D888BB4980C}" destId="{471E43A7-6D99-4356-BD57-489F91AC52D9}" srcOrd="0" destOrd="0" presId="urn:microsoft.com/office/officeart/2008/layout/LinedList"/>
    <dgm:cxn modelId="{162BB77C-5F90-4EAC-AB3E-404D63DB3BEF}" type="presOf" srcId="{DCBC112C-54C2-49C2-9F45-93049BF91D05}" destId="{864FF8D4-F83B-499C-BFC6-172EFD06ED04}" srcOrd="0" destOrd="0" presId="urn:microsoft.com/office/officeart/2008/layout/LinedList"/>
    <dgm:cxn modelId="{75635D9B-7A3A-4DAD-AE0B-AB766FF1EF99}" type="presOf" srcId="{89B47730-5FED-4A72-BAD8-3FDB001BD246}" destId="{79B1A46C-65D8-4752-84D5-061BCDDD4C39}" srcOrd="0" destOrd="0" presId="urn:microsoft.com/office/officeart/2008/layout/LinedList"/>
    <dgm:cxn modelId="{7E6F8CAC-210D-474F-AD0F-6D9D6CBA1C25}" type="presOf" srcId="{2AED846A-2362-460E-986A-3F4AAF0DF9F7}" destId="{D7E5BCB0-912E-4A7A-8BEB-6B5C91DE6678}" srcOrd="0" destOrd="0" presId="urn:microsoft.com/office/officeart/2008/layout/LinedList"/>
    <dgm:cxn modelId="{FA4AD9C7-21BA-4743-9B59-6654B8D42394}" srcId="{D655B659-9D79-4EF6-8CC0-4D888BB4980C}" destId="{DCBC112C-54C2-49C2-9F45-93049BF91D05}" srcOrd="1" destOrd="0" parTransId="{8E2EC297-BC0E-4802-9A9D-AFD557C13FF5}" sibTransId="{CAED490E-31DC-42C2-B55C-EE5B703F2B8B}"/>
    <dgm:cxn modelId="{FC1675E5-1A66-48E0-9413-B2F8ED70E263}" type="presOf" srcId="{83A1C0CD-575D-4326-A496-C6676480AA72}" destId="{4F0883A2-9483-4224-AB20-40B97DDC312D}" srcOrd="0" destOrd="0" presId="urn:microsoft.com/office/officeart/2008/layout/LinedList"/>
    <dgm:cxn modelId="{F6BD30F9-E452-4FB2-8862-B18053459471}" srcId="{D655B659-9D79-4EF6-8CC0-4D888BB4980C}" destId="{8F0B6DF8-8B15-4455-979B-B7DFE30E5B4B}" srcOrd="4" destOrd="0" parTransId="{600C619E-5B21-4651-B133-79E831B660CA}" sibTransId="{505DC7FE-255A-499D-B16B-8EB02034F454}"/>
    <dgm:cxn modelId="{04B0C2FA-045B-46E3-AFC7-AF98194335FA}" srcId="{D655B659-9D79-4EF6-8CC0-4D888BB4980C}" destId="{2AED846A-2362-460E-986A-3F4AAF0DF9F7}" srcOrd="0" destOrd="0" parTransId="{05F21BE3-0296-40A5-BC2C-1CFE2DF44D62}" sibTransId="{0DD690D9-5D1B-4410-BC7F-2AD6992C7C3B}"/>
    <dgm:cxn modelId="{218C8AB0-44C7-467D-B2C2-43F6517D551F}" type="presParOf" srcId="{471E43A7-6D99-4356-BD57-489F91AC52D9}" destId="{430E54DB-B927-4A8F-82CC-09E9569C9F1E}" srcOrd="0" destOrd="0" presId="urn:microsoft.com/office/officeart/2008/layout/LinedList"/>
    <dgm:cxn modelId="{129B5268-F380-49E3-9D63-5812A674C0EC}" type="presParOf" srcId="{471E43A7-6D99-4356-BD57-489F91AC52D9}" destId="{EC4CE53D-1828-4E56-A37E-2FF13B401A8F}" srcOrd="1" destOrd="0" presId="urn:microsoft.com/office/officeart/2008/layout/LinedList"/>
    <dgm:cxn modelId="{A46651B0-D158-435E-9C90-B35D2A87D59F}" type="presParOf" srcId="{EC4CE53D-1828-4E56-A37E-2FF13B401A8F}" destId="{D7E5BCB0-912E-4A7A-8BEB-6B5C91DE6678}" srcOrd="0" destOrd="0" presId="urn:microsoft.com/office/officeart/2008/layout/LinedList"/>
    <dgm:cxn modelId="{36C24589-4868-44B6-886C-D39756DEE12C}" type="presParOf" srcId="{EC4CE53D-1828-4E56-A37E-2FF13B401A8F}" destId="{E371BDF1-2650-4376-B635-39547F70034E}" srcOrd="1" destOrd="0" presId="urn:microsoft.com/office/officeart/2008/layout/LinedList"/>
    <dgm:cxn modelId="{3F0768F7-35D5-4FC5-8798-C8C89AD04F28}" type="presParOf" srcId="{471E43A7-6D99-4356-BD57-489F91AC52D9}" destId="{314B7849-2E4A-4EBC-BBBE-19750CEEEB63}" srcOrd="2" destOrd="0" presId="urn:microsoft.com/office/officeart/2008/layout/LinedList"/>
    <dgm:cxn modelId="{820129B7-60CD-4F9A-B362-5AC1AAC6292A}" type="presParOf" srcId="{471E43A7-6D99-4356-BD57-489F91AC52D9}" destId="{E5A6F62B-E1E0-4D6D-83C5-ED7530CE4DF7}" srcOrd="3" destOrd="0" presId="urn:microsoft.com/office/officeart/2008/layout/LinedList"/>
    <dgm:cxn modelId="{82CA6084-CEDC-44C8-90EF-FB94627B80B3}" type="presParOf" srcId="{E5A6F62B-E1E0-4D6D-83C5-ED7530CE4DF7}" destId="{864FF8D4-F83B-499C-BFC6-172EFD06ED04}" srcOrd="0" destOrd="0" presId="urn:microsoft.com/office/officeart/2008/layout/LinedList"/>
    <dgm:cxn modelId="{63988170-B297-41E6-825C-AF99BBF3E731}" type="presParOf" srcId="{E5A6F62B-E1E0-4D6D-83C5-ED7530CE4DF7}" destId="{BD95184A-6FD1-4189-BD0C-5A5845E11322}" srcOrd="1" destOrd="0" presId="urn:microsoft.com/office/officeart/2008/layout/LinedList"/>
    <dgm:cxn modelId="{7A5AB77D-2F81-473F-984D-706159002A02}" type="presParOf" srcId="{471E43A7-6D99-4356-BD57-489F91AC52D9}" destId="{AA0C9E3E-6657-43AE-A9F0-B434152926EE}" srcOrd="4" destOrd="0" presId="urn:microsoft.com/office/officeart/2008/layout/LinedList"/>
    <dgm:cxn modelId="{4F696498-CD8A-4DAE-B5B1-B14B5D40AC9D}" type="presParOf" srcId="{471E43A7-6D99-4356-BD57-489F91AC52D9}" destId="{8596CBBA-B8EF-43A0-BD0C-B0A4F28F1999}" srcOrd="5" destOrd="0" presId="urn:microsoft.com/office/officeart/2008/layout/LinedList"/>
    <dgm:cxn modelId="{E82A8101-7EF3-4D52-8DBB-D9785BBED853}" type="presParOf" srcId="{8596CBBA-B8EF-43A0-BD0C-B0A4F28F1999}" destId="{4F0883A2-9483-4224-AB20-40B97DDC312D}" srcOrd="0" destOrd="0" presId="urn:microsoft.com/office/officeart/2008/layout/LinedList"/>
    <dgm:cxn modelId="{A2B0348C-B7C4-4D9F-B830-6E9BCE3ED86D}" type="presParOf" srcId="{8596CBBA-B8EF-43A0-BD0C-B0A4F28F1999}" destId="{8F851C35-F4EE-4144-8156-59D9E9449C3D}" srcOrd="1" destOrd="0" presId="urn:microsoft.com/office/officeart/2008/layout/LinedList"/>
    <dgm:cxn modelId="{1FA46070-46F6-4DBA-9CC7-4F66884F1BA6}" type="presParOf" srcId="{471E43A7-6D99-4356-BD57-489F91AC52D9}" destId="{0253A7CF-593B-4DB6-9563-5B51337F1BCB}" srcOrd="6" destOrd="0" presId="urn:microsoft.com/office/officeart/2008/layout/LinedList"/>
    <dgm:cxn modelId="{BF440222-6F8C-4BE2-B923-02AEC62F33E2}" type="presParOf" srcId="{471E43A7-6D99-4356-BD57-489F91AC52D9}" destId="{23053BB8-E03C-42CE-A6F7-9DB87A707B3A}" srcOrd="7" destOrd="0" presId="urn:microsoft.com/office/officeart/2008/layout/LinedList"/>
    <dgm:cxn modelId="{3EB61439-D46B-4EE4-B001-1FC85596AA1D}" type="presParOf" srcId="{23053BB8-E03C-42CE-A6F7-9DB87A707B3A}" destId="{79B1A46C-65D8-4752-84D5-061BCDDD4C39}" srcOrd="0" destOrd="0" presId="urn:microsoft.com/office/officeart/2008/layout/LinedList"/>
    <dgm:cxn modelId="{12467EB9-D6F2-4F2C-AA46-5833C5C04BAA}" type="presParOf" srcId="{23053BB8-E03C-42CE-A6F7-9DB87A707B3A}" destId="{B1A7DA69-A44F-47F4-9276-549AE00AE7D9}" srcOrd="1" destOrd="0" presId="urn:microsoft.com/office/officeart/2008/layout/LinedList"/>
    <dgm:cxn modelId="{5F7AA81C-6D66-44A4-951F-18F4C518A7B7}" type="presParOf" srcId="{471E43A7-6D99-4356-BD57-489F91AC52D9}" destId="{35902DD8-03DB-4999-8C4C-52C36B039BFB}" srcOrd="8" destOrd="0" presId="urn:microsoft.com/office/officeart/2008/layout/LinedList"/>
    <dgm:cxn modelId="{44F45E72-A12E-4851-86A9-A3DD35389696}" type="presParOf" srcId="{471E43A7-6D99-4356-BD57-489F91AC52D9}" destId="{9CBF7757-54C5-4672-95C4-018AF8D7C8E6}" srcOrd="9" destOrd="0" presId="urn:microsoft.com/office/officeart/2008/layout/LinedList"/>
    <dgm:cxn modelId="{19F794A1-7057-496E-8D21-2CA1DAEF0770}" type="presParOf" srcId="{9CBF7757-54C5-4672-95C4-018AF8D7C8E6}" destId="{3A1FE274-8BDA-4AF8-B0B5-6DB5CE2E7CF0}" srcOrd="0" destOrd="0" presId="urn:microsoft.com/office/officeart/2008/layout/LinedList"/>
    <dgm:cxn modelId="{F111BF72-49EF-4B25-9EE4-3303922A4404}" type="presParOf" srcId="{9CBF7757-54C5-4672-95C4-018AF8D7C8E6}" destId="{1D312C62-AB88-44B6-9E2A-38C72E619C4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1580F3-F8A3-4718-A9FF-DE208C768AC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2CF71F-66A4-476C-B6DA-708EBCA5BBF2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embo"/>
            </a:rPr>
            <a:t>Input variable </a:t>
          </a:r>
          <a:endParaRPr lang="en-US"/>
        </a:p>
      </dgm:t>
    </dgm:pt>
    <dgm:pt modelId="{5E081DC5-D54A-47E1-888A-250DFB026588}" type="parTrans" cxnId="{8CD719CF-C876-409C-97D4-5153482A9BBB}">
      <dgm:prSet/>
      <dgm:spPr/>
      <dgm:t>
        <a:bodyPr/>
        <a:lstStyle/>
        <a:p>
          <a:endParaRPr lang="en-US"/>
        </a:p>
      </dgm:t>
    </dgm:pt>
    <dgm:pt modelId="{3837ADBC-B792-43E6-BAEB-79370604157C}" type="sibTrans" cxnId="{8CD719CF-C876-409C-97D4-5153482A9BBB}">
      <dgm:prSet/>
      <dgm:spPr/>
      <dgm:t>
        <a:bodyPr/>
        <a:lstStyle/>
        <a:p>
          <a:endParaRPr lang="en-US"/>
        </a:p>
      </dgm:t>
    </dgm:pt>
    <dgm:pt modelId="{18566FFE-3CE7-467E-9F6B-7B7FC83EC9B8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Bembo"/>
            </a:rPr>
            <a:t>32 Variables (30 categorical variables  – 2 numerical variables )</a:t>
          </a:r>
          <a:endParaRPr lang="en-US" b="0" i="0"/>
        </a:p>
      </dgm:t>
    </dgm:pt>
    <dgm:pt modelId="{C916A3B9-4D6F-4A46-A496-F95E01E5F5C4}" type="parTrans" cxnId="{40F0E0A9-AB72-4ED1-BBC8-2A43DD81AA63}">
      <dgm:prSet/>
      <dgm:spPr/>
      <dgm:t>
        <a:bodyPr/>
        <a:lstStyle/>
        <a:p>
          <a:endParaRPr lang="en-US"/>
        </a:p>
      </dgm:t>
    </dgm:pt>
    <dgm:pt modelId="{5D36A9DE-5733-43A1-9185-927C59A375BD}" type="sibTrans" cxnId="{40F0E0A9-AB72-4ED1-BBC8-2A43DD81AA63}">
      <dgm:prSet/>
      <dgm:spPr/>
      <dgm:t>
        <a:bodyPr/>
        <a:lstStyle/>
        <a:p>
          <a:endParaRPr lang="en-US"/>
        </a:p>
      </dgm:t>
    </dgm:pt>
    <dgm:pt modelId="{7E25F0A0-E02B-4EDD-9F31-4260144A3755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embo"/>
            </a:rPr>
            <a:t>Selected Variable</a:t>
          </a:r>
          <a:endParaRPr lang="en-US"/>
        </a:p>
      </dgm:t>
    </dgm:pt>
    <dgm:pt modelId="{172CFE02-3A58-4E62-B848-18A42D62DA0E}" type="parTrans" cxnId="{773FE991-47AF-4B91-A30D-8150BF19F5C4}">
      <dgm:prSet/>
      <dgm:spPr/>
      <dgm:t>
        <a:bodyPr/>
        <a:lstStyle/>
        <a:p>
          <a:endParaRPr lang="en-US"/>
        </a:p>
      </dgm:t>
    </dgm:pt>
    <dgm:pt modelId="{776C7186-8858-49AD-9FE8-9B1D5DB9EA55}" type="sibTrans" cxnId="{773FE991-47AF-4B91-A30D-8150BF19F5C4}">
      <dgm:prSet/>
      <dgm:spPr/>
      <dgm:t>
        <a:bodyPr/>
        <a:lstStyle/>
        <a:p>
          <a:endParaRPr lang="en-US"/>
        </a:p>
      </dgm:t>
    </dgm:pt>
    <dgm:pt modelId="{33C20D6C-9849-4D94-9680-69661AE6759F}">
      <dgm:prSet phldrT="[Text]" phldr="0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2CB1AFA-ECFF-40C9-A8C4-A12B7EB254D7}" type="parTrans" cxnId="{4CDE5FCA-90B8-4726-A18B-D3F9DA96EAC7}">
      <dgm:prSet/>
      <dgm:spPr/>
      <dgm:t>
        <a:bodyPr/>
        <a:lstStyle/>
        <a:p>
          <a:endParaRPr lang="en-US"/>
        </a:p>
      </dgm:t>
    </dgm:pt>
    <dgm:pt modelId="{52981BB4-738F-4B31-9FB5-8F457026300F}" type="sibTrans" cxnId="{4CDE5FCA-90B8-4726-A18B-D3F9DA96EAC7}">
      <dgm:prSet/>
      <dgm:spPr/>
      <dgm:t>
        <a:bodyPr/>
        <a:lstStyle/>
        <a:p>
          <a:endParaRPr lang="en-US"/>
        </a:p>
      </dgm:t>
    </dgm:pt>
    <dgm:pt modelId="{9CC3002C-6BE9-4B6E-8F8C-16029C046CBB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embo"/>
            </a:rPr>
            <a:t> Output Variable </a:t>
          </a:r>
          <a:endParaRPr lang="en-US"/>
        </a:p>
      </dgm:t>
    </dgm:pt>
    <dgm:pt modelId="{77DA1EE1-9CCE-403F-9B4F-7329123B85E2}" type="parTrans" cxnId="{643DCE36-A705-4455-B2B2-9D80E4B9B2DB}">
      <dgm:prSet/>
      <dgm:spPr/>
      <dgm:t>
        <a:bodyPr/>
        <a:lstStyle/>
        <a:p>
          <a:endParaRPr lang="en-US"/>
        </a:p>
      </dgm:t>
    </dgm:pt>
    <dgm:pt modelId="{A7B95FD6-06CA-43C2-9F7A-3E9B57AD0E40}" type="sibTrans" cxnId="{643DCE36-A705-4455-B2B2-9D80E4B9B2DB}">
      <dgm:prSet/>
      <dgm:spPr/>
      <dgm:t>
        <a:bodyPr/>
        <a:lstStyle/>
        <a:p>
          <a:endParaRPr lang="en-US"/>
        </a:p>
      </dgm:t>
    </dgm:pt>
    <dgm:pt modelId="{CD33B181-E523-4878-ADEE-879C7195530A}" type="pres">
      <dgm:prSet presAssocID="{321580F3-F8A3-4718-A9FF-DE208C768ACE}" presName="root" presStyleCnt="0">
        <dgm:presLayoutVars>
          <dgm:dir/>
          <dgm:resizeHandles val="exact"/>
        </dgm:presLayoutVars>
      </dgm:prSet>
      <dgm:spPr/>
    </dgm:pt>
    <dgm:pt modelId="{C3E9937E-24FD-4F3C-8623-B6968AE2773A}" type="pres">
      <dgm:prSet presAssocID="{862CF71F-66A4-476C-B6DA-708EBCA5BBF2}" presName="compNode" presStyleCnt="0"/>
      <dgm:spPr/>
    </dgm:pt>
    <dgm:pt modelId="{AF82A349-80A8-46B8-B173-28E40B107036}" type="pres">
      <dgm:prSet presAssocID="{862CF71F-66A4-476C-B6DA-708EBCA5BBF2}" presName="bgRect" presStyleLbl="bgShp" presStyleIdx="0" presStyleCnt="3"/>
      <dgm:spPr/>
    </dgm:pt>
    <dgm:pt modelId="{C29DC725-3141-469F-BF26-CCF9037EAAFC}" type="pres">
      <dgm:prSet presAssocID="{862CF71F-66A4-476C-B6DA-708EBCA5BBF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B18555D-99B2-4883-962F-2AFF8DE78949}" type="pres">
      <dgm:prSet presAssocID="{862CF71F-66A4-476C-B6DA-708EBCA5BBF2}" presName="spaceRect" presStyleCnt="0"/>
      <dgm:spPr/>
    </dgm:pt>
    <dgm:pt modelId="{89218438-AF61-4007-ACC4-B86663AA0E25}" type="pres">
      <dgm:prSet presAssocID="{862CF71F-66A4-476C-B6DA-708EBCA5BBF2}" presName="parTx" presStyleLbl="revTx" presStyleIdx="0" presStyleCnt="5">
        <dgm:presLayoutVars>
          <dgm:chMax val="0"/>
          <dgm:chPref val="0"/>
        </dgm:presLayoutVars>
      </dgm:prSet>
      <dgm:spPr/>
    </dgm:pt>
    <dgm:pt modelId="{D884CE3D-60E3-4486-8FBC-69537F0C0EDF}" type="pres">
      <dgm:prSet presAssocID="{862CF71F-66A4-476C-B6DA-708EBCA5BBF2}" presName="desTx" presStyleLbl="revTx" presStyleIdx="1" presStyleCnt="5">
        <dgm:presLayoutVars/>
      </dgm:prSet>
      <dgm:spPr/>
    </dgm:pt>
    <dgm:pt modelId="{A61DC729-37DA-4649-AECC-F57B4D2AF5C3}" type="pres">
      <dgm:prSet presAssocID="{3837ADBC-B792-43E6-BAEB-79370604157C}" presName="sibTrans" presStyleCnt="0"/>
      <dgm:spPr/>
    </dgm:pt>
    <dgm:pt modelId="{17872890-B2BE-4F17-A739-ED485D31B975}" type="pres">
      <dgm:prSet presAssocID="{7E25F0A0-E02B-4EDD-9F31-4260144A3755}" presName="compNode" presStyleCnt="0"/>
      <dgm:spPr/>
    </dgm:pt>
    <dgm:pt modelId="{7B1E4DDD-81EE-44B7-9443-4D2B11F6F1DA}" type="pres">
      <dgm:prSet presAssocID="{7E25F0A0-E02B-4EDD-9F31-4260144A3755}" presName="bgRect" presStyleLbl="bgShp" presStyleIdx="1" presStyleCnt="3"/>
      <dgm:spPr/>
    </dgm:pt>
    <dgm:pt modelId="{22C79548-23FB-4661-9D5E-C339A9645FB2}" type="pres">
      <dgm:prSet presAssocID="{7E25F0A0-E02B-4EDD-9F31-4260144A37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695CB4C-4E8C-4AF9-940B-C3050148F0A4}" type="pres">
      <dgm:prSet presAssocID="{7E25F0A0-E02B-4EDD-9F31-4260144A3755}" presName="spaceRect" presStyleCnt="0"/>
      <dgm:spPr/>
    </dgm:pt>
    <dgm:pt modelId="{5F2D4F16-34AD-49A8-BFDD-F11E83D3C80A}" type="pres">
      <dgm:prSet presAssocID="{7E25F0A0-E02B-4EDD-9F31-4260144A3755}" presName="parTx" presStyleLbl="revTx" presStyleIdx="2" presStyleCnt="5">
        <dgm:presLayoutVars>
          <dgm:chMax val="0"/>
          <dgm:chPref val="0"/>
        </dgm:presLayoutVars>
      </dgm:prSet>
      <dgm:spPr/>
    </dgm:pt>
    <dgm:pt modelId="{08C33A1E-B6B3-4569-A3E4-0E40022BD779}" type="pres">
      <dgm:prSet presAssocID="{7E25F0A0-E02B-4EDD-9F31-4260144A3755}" presName="desTx" presStyleLbl="revTx" presStyleIdx="3" presStyleCnt="5">
        <dgm:presLayoutVars/>
      </dgm:prSet>
      <dgm:spPr/>
    </dgm:pt>
    <dgm:pt modelId="{E9BDD406-6D9B-4DDD-AAF3-419FA6044AB8}" type="pres">
      <dgm:prSet presAssocID="{776C7186-8858-49AD-9FE8-9B1D5DB9EA55}" presName="sibTrans" presStyleCnt="0"/>
      <dgm:spPr/>
    </dgm:pt>
    <dgm:pt modelId="{15A09C67-3960-47F5-B708-CC29D013E348}" type="pres">
      <dgm:prSet presAssocID="{9CC3002C-6BE9-4B6E-8F8C-16029C046CBB}" presName="compNode" presStyleCnt="0"/>
      <dgm:spPr/>
    </dgm:pt>
    <dgm:pt modelId="{43E4453F-6CFE-4E58-AC17-13C57E7BB415}" type="pres">
      <dgm:prSet presAssocID="{9CC3002C-6BE9-4B6E-8F8C-16029C046CBB}" presName="bgRect" presStyleLbl="bgShp" presStyleIdx="2" presStyleCnt="3"/>
      <dgm:spPr/>
    </dgm:pt>
    <dgm:pt modelId="{F9D3C7C9-F7BF-4F8A-B6C6-5C5A6A6A6652}" type="pres">
      <dgm:prSet presAssocID="{9CC3002C-6BE9-4B6E-8F8C-16029C046CB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5D16AB1-55FF-4D13-B502-4F268CD6707A}" type="pres">
      <dgm:prSet presAssocID="{9CC3002C-6BE9-4B6E-8F8C-16029C046CBB}" presName="spaceRect" presStyleCnt="0"/>
      <dgm:spPr/>
    </dgm:pt>
    <dgm:pt modelId="{78B9B87E-8CEF-4B6A-A74A-1B7EF83B9C3B}" type="pres">
      <dgm:prSet presAssocID="{9CC3002C-6BE9-4B6E-8F8C-16029C046CB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40C1323-F9DD-4AA2-B20C-B8A0DD883A94}" type="presOf" srcId="{9CC3002C-6BE9-4B6E-8F8C-16029C046CBB}" destId="{78B9B87E-8CEF-4B6A-A74A-1B7EF83B9C3B}" srcOrd="0" destOrd="0" presId="urn:microsoft.com/office/officeart/2018/2/layout/IconVerticalSolidList"/>
    <dgm:cxn modelId="{643DCE36-A705-4455-B2B2-9D80E4B9B2DB}" srcId="{321580F3-F8A3-4718-A9FF-DE208C768ACE}" destId="{9CC3002C-6BE9-4B6E-8F8C-16029C046CBB}" srcOrd="2" destOrd="0" parTransId="{77DA1EE1-9CCE-403F-9B4F-7329123B85E2}" sibTransId="{A7B95FD6-06CA-43C2-9F7A-3E9B57AD0E40}"/>
    <dgm:cxn modelId="{4EE4CA74-ECBD-479C-B083-FE3FB3A6CE63}" type="presOf" srcId="{321580F3-F8A3-4718-A9FF-DE208C768ACE}" destId="{CD33B181-E523-4878-ADEE-879C7195530A}" srcOrd="0" destOrd="0" presId="urn:microsoft.com/office/officeart/2018/2/layout/IconVerticalSolidList"/>
    <dgm:cxn modelId="{773FE991-47AF-4B91-A30D-8150BF19F5C4}" srcId="{321580F3-F8A3-4718-A9FF-DE208C768ACE}" destId="{7E25F0A0-E02B-4EDD-9F31-4260144A3755}" srcOrd="1" destOrd="0" parTransId="{172CFE02-3A58-4E62-B848-18A42D62DA0E}" sibTransId="{776C7186-8858-49AD-9FE8-9B1D5DB9EA55}"/>
    <dgm:cxn modelId="{49138194-4221-4066-93FE-BAFE096B1E6F}" type="presOf" srcId="{33C20D6C-9849-4D94-9680-69661AE6759F}" destId="{08C33A1E-B6B3-4569-A3E4-0E40022BD779}" srcOrd="0" destOrd="0" presId="urn:microsoft.com/office/officeart/2018/2/layout/IconVerticalSolidList"/>
    <dgm:cxn modelId="{D90043A4-AD94-41A1-8189-8098D4E5DA3C}" type="presOf" srcId="{18566FFE-3CE7-467E-9F6B-7B7FC83EC9B8}" destId="{D884CE3D-60E3-4486-8FBC-69537F0C0EDF}" srcOrd="0" destOrd="0" presId="urn:microsoft.com/office/officeart/2018/2/layout/IconVerticalSolidList"/>
    <dgm:cxn modelId="{40F0E0A9-AB72-4ED1-BBC8-2A43DD81AA63}" srcId="{862CF71F-66A4-476C-B6DA-708EBCA5BBF2}" destId="{18566FFE-3CE7-467E-9F6B-7B7FC83EC9B8}" srcOrd="0" destOrd="0" parTransId="{C916A3B9-4D6F-4A46-A496-F95E01E5F5C4}" sibTransId="{5D36A9DE-5733-43A1-9185-927C59A375BD}"/>
    <dgm:cxn modelId="{66A42BAF-AB58-4255-A5D9-9A72611ACC4B}" type="presOf" srcId="{862CF71F-66A4-476C-B6DA-708EBCA5BBF2}" destId="{89218438-AF61-4007-ACC4-B86663AA0E25}" srcOrd="0" destOrd="0" presId="urn:microsoft.com/office/officeart/2018/2/layout/IconVerticalSolidList"/>
    <dgm:cxn modelId="{133373C7-893D-4C38-BA4C-10CB1324F6F1}" type="presOf" srcId="{7E25F0A0-E02B-4EDD-9F31-4260144A3755}" destId="{5F2D4F16-34AD-49A8-BFDD-F11E83D3C80A}" srcOrd="0" destOrd="0" presId="urn:microsoft.com/office/officeart/2018/2/layout/IconVerticalSolidList"/>
    <dgm:cxn modelId="{4CDE5FCA-90B8-4726-A18B-D3F9DA96EAC7}" srcId="{7E25F0A0-E02B-4EDD-9F31-4260144A3755}" destId="{33C20D6C-9849-4D94-9680-69661AE6759F}" srcOrd="0" destOrd="0" parTransId="{32CB1AFA-ECFF-40C9-A8C4-A12B7EB254D7}" sibTransId="{52981BB4-738F-4B31-9FB5-8F457026300F}"/>
    <dgm:cxn modelId="{8CD719CF-C876-409C-97D4-5153482A9BBB}" srcId="{321580F3-F8A3-4718-A9FF-DE208C768ACE}" destId="{862CF71F-66A4-476C-B6DA-708EBCA5BBF2}" srcOrd="0" destOrd="0" parTransId="{5E081DC5-D54A-47E1-888A-250DFB026588}" sibTransId="{3837ADBC-B792-43E6-BAEB-79370604157C}"/>
    <dgm:cxn modelId="{CD2801E9-0C7C-48BD-8106-B273F2F4F28E}" type="presParOf" srcId="{CD33B181-E523-4878-ADEE-879C7195530A}" destId="{C3E9937E-24FD-4F3C-8623-B6968AE2773A}" srcOrd="0" destOrd="0" presId="urn:microsoft.com/office/officeart/2018/2/layout/IconVerticalSolidList"/>
    <dgm:cxn modelId="{7B0B7672-994B-4A8F-B6AC-30BBBEF8BAD5}" type="presParOf" srcId="{C3E9937E-24FD-4F3C-8623-B6968AE2773A}" destId="{AF82A349-80A8-46B8-B173-28E40B107036}" srcOrd="0" destOrd="0" presId="urn:microsoft.com/office/officeart/2018/2/layout/IconVerticalSolidList"/>
    <dgm:cxn modelId="{2086E938-8064-478B-8152-5ABC69822A9A}" type="presParOf" srcId="{C3E9937E-24FD-4F3C-8623-B6968AE2773A}" destId="{C29DC725-3141-469F-BF26-CCF9037EAAFC}" srcOrd="1" destOrd="0" presId="urn:microsoft.com/office/officeart/2018/2/layout/IconVerticalSolidList"/>
    <dgm:cxn modelId="{CE8EA3BF-F689-45F8-9A6F-D0EAA2D17AD3}" type="presParOf" srcId="{C3E9937E-24FD-4F3C-8623-B6968AE2773A}" destId="{1B18555D-99B2-4883-962F-2AFF8DE78949}" srcOrd="2" destOrd="0" presId="urn:microsoft.com/office/officeart/2018/2/layout/IconVerticalSolidList"/>
    <dgm:cxn modelId="{3744213D-BF72-4670-8C9D-E06CDB0622A6}" type="presParOf" srcId="{C3E9937E-24FD-4F3C-8623-B6968AE2773A}" destId="{89218438-AF61-4007-ACC4-B86663AA0E25}" srcOrd="3" destOrd="0" presId="urn:microsoft.com/office/officeart/2018/2/layout/IconVerticalSolidList"/>
    <dgm:cxn modelId="{8531A3D8-E5E1-43DE-B9AB-2C2DB88E92AB}" type="presParOf" srcId="{C3E9937E-24FD-4F3C-8623-B6968AE2773A}" destId="{D884CE3D-60E3-4486-8FBC-69537F0C0EDF}" srcOrd="4" destOrd="0" presId="urn:microsoft.com/office/officeart/2018/2/layout/IconVerticalSolidList"/>
    <dgm:cxn modelId="{4C5FE9EF-4D64-4BF5-9720-053C4ED6A859}" type="presParOf" srcId="{CD33B181-E523-4878-ADEE-879C7195530A}" destId="{A61DC729-37DA-4649-AECC-F57B4D2AF5C3}" srcOrd="1" destOrd="0" presId="urn:microsoft.com/office/officeart/2018/2/layout/IconVerticalSolidList"/>
    <dgm:cxn modelId="{7780181B-16DF-437D-B63B-F74DD1AB8C54}" type="presParOf" srcId="{CD33B181-E523-4878-ADEE-879C7195530A}" destId="{17872890-B2BE-4F17-A739-ED485D31B975}" srcOrd="2" destOrd="0" presId="urn:microsoft.com/office/officeart/2018/2/layout/IconVerticalSolidList"/>
    <dgm:cxn modelId="{5D2E12F1-1278-46EF-8611-08F492909F0D}" type="presParOf" srcId="{17872890-B2BE-4F17-A739-ED485D31B975}" destId="{7B1E4DDD-81EE-44B7-9443-4D2B11F6F1DA}" srcOrd="0" destOrd="0" presId="urn:microsoft.com/office/officeart/2018/2/layout/IconVerticalSolidList"/>
    <dgm:cxn modelId="{A6D8B448-61BB-488C-8793-BB6A2EB3F542}" type="presParOf" srcId="{17872890-B2BE-4F17-A739-ED485D31B975}" destId="{22C79548-23FB-4661-9D5E-C339A9645FB2}" srcOrd="1" destOrd="0" presId="urn:microsoft.com/office/officeart/2018/2/layout/IconVerticalSolidList"/>
    <dgm:cxn modelId="{28708164-6805-465A-AF78-4C3A5FB02A1C}" type="presParOf" srcId="{17872890-B2BE-4F17-A739-ED485D31B975}" destId="{D695CB4C-4E8C-4AF9-940B-C3050148F0A4}" srcOrd="2" destOrd="0" presId="urn:microsoft.com/office/officeart/2018/2/layout/IconVerticalSolidList"/>
    <dgm:cxn modelId="{2B14E9E0-2C8F-404F-A424-529D8DC57A9F}" type="presParOf" srcId="{17872890-B2BE-4F17-A739-ED485D31B975}" destId="{5F2D4F16-34AD-49A8-BFDD-F11E83D3C80A}" srcOrd="3" destOrd="0" presId="urn:microsoft.com/office/officeart/2018/2/layout/IconVerticalSolidList"/>
    <dgm:cxn modelId="{98805FA9-6B2D-4F52-A0B1-76EFA677DAC0}" type="presParOf" srcId="{17872890-B2BE-4F17-A739-ED485D31B975}" destId="{08C33A1E-B6B3-4569-A3E4-0E40022BD779}" srcOrd="4" destOrd="0" presId="urn:microsoft.com/office/officeart/2018/2/layout/IconVerticalSolidList"/>
    <dgm:cxn modelId="{740BC9C4-E0BA-4D11-A13A-298C4E2E03CC}" type="presParOf" srcId="{CD33B181-E523-4878-ADEE-879C7195530A}" destId="{E9BDD406-6D9B-4DDD-AAF3-419FA6044AB8}" srcOrd="3" destOrd="0" presId="urn:microsoft.com/office/officeart/2018/2/layout/IconVerticalSolidList"/>
    <dgm:cxn modelId="{EE779F03-0F34-47A0-B8EA-DA67F0BC0E25}" type="presParOf" srcId="{CD33B181-E523-4878-ADEE-879C7195530A}" destId="{15A09C67-3960-47F5-B708-CC29D013E348}" srcOrd="4" destOrd="0" presId="urn:microsoft.com/office/officeart/2018/2/layout/IconVerticalSolidList"/>
    <dgm:cxn modelId="{69322B0F-9F7E-4C32-BFDE-AE20C7729BEE}" type="presParOf" srcId="{15A09C67-3960-47F5-B708-CC29D013E348}" destId="{43E4453F-6CFE-4E58-AC17-13C57E7BB415}" srcOrd="0" destOrd="0" presId="urn:microsoft.com/office/officeart/2018/2/layout/IconVerticalSolidList"/>
    <dgm:cxn modelId="{FE76C8A4-A11C-4492-8969-2D0DC407501F}" type="presParOf" srcId="{15A09C67-3960-47F5-B708-CC29D013E348}" destId="{F9D3C7C9-F7BF-4F8A-B6C6-5C5A6A6A6652}" srcOrd="1" destOrd="0" presId="urn:microsoft.com/office/officeart/2018/2/layout/IconVerticalSolidList"/>
    <dgm:cxn modelId="{51306565-9F56-46E9-9056-4FFCA12B08DB}" type="presParOf" srcId="{15A09C67-3960-47F5-B708-CC29D013E348}" destId="{15D16AB1-55FF-4D13-B502-4F268CD6707A}" srcOrd="2" destOrd="0" presId="urn:microsoft.com/office/officeart/2018/2/layout/IconVerticalSolidList"/>
    <dgm:cxn modelId="{3C9C9C76-300B-4C81-87B3-8F83C8BCDFB2}" type="presParOf" srcId="{15A09C67-3960-47F5-B708-CC29D013E348}" destId="{78B9B87E-8CEF-4B6A-A74A-1B7EF83B9C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E54DB-B927-4A8F-82CC-09E9569C9F1E}">
      <dsp:nvSpPr>
        <dsp:cNvPr id="0" name=""/>
        <dsp:cNvSpPr/>
      </dsp:nvSpPr>
      <dsp:spPr>
        <a:xfrm>
          <a:off x="0" y="480"/>
          <a:ext cx="790285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7E5BCB0-912E-4A7A-8BEB-6B5C91DE6678}">
      <dsp:nvSpPr>
        <dsp:cNvPr id="0" name=""/>
        <dsp:cNvSpPr/>
      </dsp:nvSpPr>
      <dsp:spPr>
        <a:xfrm>
          <a:off x="0" y="480"/>
          <a:ext cx="7902853" cy="787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Gothic"/>
            </a:rPr>
            <a:t>National Highway Traffic Safety Administration reported </a:t>
          </a:r>
          <a:r>
            <a:rPr lang="en-US" sz="2000" b="1" kern="1200">
              <a:solidFill>
                <a:srgbClr val="00E1FF"/>
              </a:solidFill>
              <a:latin typeface="Century Gothic"/>
            </a:rPr>
            <a:t>42,795 </a:t>
          </a:r>
          <a:r>
            <a:rPr lang="en-US" sz="2000" kern="1200">
              <a:latin typeface="Century Gothic"/>
            </a:rPr>
            <a:t>dead in </a:t>
          </a:r>
          <a:r>
            <a:rPr lang="en-US" sz="2000" b="1" kern="1200">
              <a:solidFill>
                <a:srgbClr val="00E1FF"/>
              </a:solidFill>
              <a:latin typeface="Century Gothic"/>
            </a:rPr>
            <a:t>motor vehicle accidents</a:t>
          </a:r>
          <a:r>
            <a:rPr lang="en-US" sz="2000" kern="1200">
              <a:latin typeface="Century Gothic"/>
            </a:rPr>
            <a:t> in 2023.</a:t>
          </a:r>
        </a:p>
      </dsp:txBody>
      <dsp:txXfrm>
        <a:off x="0" y="480"/>
        <a:ext cx="7902853" cy="787532"/>
      </dsp:txXfrm>
    </dsp:sp>
    <dsp:sp modelId="{314B7849-2E4A-4EBC-BBBE-19750CEEEB63}">
      <dsp:nvSpPr>
        <dsp:cNvPr id="0" name=""/>
        <dsp:cNvSpPr/>
      </dsp:nvSpPr>
      <dsp:spPr>
        <a:xfrm>
          <a:off x="0" y="788013"/>
          <a:ext cx="790285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64FF8D4-F83B-499C-BFC6-172EFD06ED04}">
      <dsp:nvSpPr>
        <dsp:cNvPr id="0" name=""/>
        <dsp:cNvSpPr/>
      </dsp:nvSpPr>
      <dsp:spPr>
        <a:xfrm>
          <a:off x="0" y="788013"/>
          <a:ext cx="7902853" cy="787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00E1FF"/>
              </a:solidFill>
              <a:latin typeface="Century Gothic"/>
            </a:rPr>
            <a:t>1.19 million</a:t>
          </a:r>
          <a:r>
            <a:rPr lang="en-US" sz="2000" b="1" kern="1200">
              <a:latin typeface="Century Gothic"/>
            </a:rPr>
            <a:t> </a:t>
          </a:r>
          <a:r>
            <a:rPr lang="en-US" sz="2000" kern="1200">
              <a:latin typeface="Century Gothic"/>
            </a:rPr>
            <a:t>people die each year from road crashes </a:t>
          </a:r>
          <a:r>
            <a:rPr lang="en-US" sz="2000" kern="1200">
              <a:solidFill>
                <a:schemeClr val="tx1"/>
              </a:solidFill>
              <a:latin typeface="Century Gothic"/>
            </a:rPr>
            <a:t>(World Health Organization).</a:t>
          </a:r>
        </a:p>
      </dsp:txBody>
      <dsp:txXfrm>
        <a:off x="0" y="788013"/>
        <a:ext cx="7902853" cy="787532"/>
      </dsp:txXfrm>
    </dsp:sp>
    <dsp:sp modelId="{AA0C9E3E-6657-43AE-A9F0-B434152926EE}">
      <dsp:nvSpPr>
        <dsp:cNvPr id="0" name=""/>
        <dsp:cNvSpPr/>
      </dsp:nvSpPr>
      <dsp:spPr>
        <a:xfrm>
          <a:off x="0" y="1575545"/>
          <a:ext cx="790285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0883A2-9483-4224-AB20-40B97DDC312D}">
      <dsp:nvSpPr>
        <dsp:cNvPr id="0" name=""/>
        <dsp:cNvSpPr/>
      </dsp:nvSpPr>
      <dsp:spPr>
        <a:xfrm>
          <a:off x="0" y="1575545"/>
          <a:ext cx="7902853" cy="787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1"/>
              </a:solidFill>
              <a:latin typeface="Century Gothic"/>
            </a:rPr>
            <a:t>Road traffic injuries are the top causes of death for people </a:t>
          </a:r>
          <a:r>
            <a:rPr lang="en-US" sz="2000" b="1" kern="1200">
              <a:solidFill>
                <a:srgbClr val="00E1FF"/>
              </a:solidFill>
              <a:latin typeface="Century Gothic"/>
            </a:rPr>
            <a:t>ages 5–29.</a:t>
          </a:r>
        </a:p>
      </dsp:txBody>
      <dsp:txXfrm>
        <a:off x="0" y="1575545"/>
        <a:ext cx="7902853" cy="787532"/>
      </dsp:txXfrm>
    </dsp:sp>
    <dsp:sp modelId="{0253A7CF-593B-4DB6-9563-5B51337F1BCB}">
      <dsp:nvSpPr>
        <dsp:cNvPr id="0" name=""/>
        <dsp:cNvSpPr/>
      </dsp:nvSpPr>
      <dsp:spPr>
        <a:xfrm>
          <a:off x="0" y="2363077"/>
          <a:ext cx="790285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B1A46C-65D8-4752-84D5-061BCDDD4C39}">
      <dsp:nvSpPr>
        <dsp:cNvPr id="0" name=""/>
        <dsp:cNvSpPr/>
      </dsp:nvSpPr>
      <dsp:spPr>
        <a:xfrm>
          <a:off x="0" y="2363077"/>
          <a:ext cx="7902853" cy="787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Gothic"/>
            </a:rPr>
            <a:t>Road traffic crashes cost most countries </a:t>
          </a:r>
          <a:r>
            <a:rPr lang="en-US" sz="2000" b="1" kern="1200">
              <a:solidFill>
                <a:srgbClr val="00E1FF"/>
              </a:solidFill>
              <a:latin typeface="Century Gothic"/>
            </a:rPr>
            <a:t>3%</a:t>
          </a:r>
          <a:r>
            <a:rPr lang="en-US" sz="2000" kern="1200">
              <a:latin typeface="Century Gothic"/>
            </a:rPr>
            <a:t> of their gross domestic product.</a:t>
          </a:r>
        </a:p>
      </dsp:txBody>
      <dsp:txXfrm>
        <a:off x="0" y="2363077"/>
        <a:ext cx="7902853" cy="787532"/>
      </dsp:txXfrm>
    </dsp:sp>
    <dsp:sp modelId="{35902DD8-03DB-4999-8C4C-52C36B039BFB}">
      <dsp:nvSpPr>
        <dsp:cNvPr id="0" name=""/>
        <dsp:cNvSpPr/>
      </dsp:nvSpPr>
      <dsp:spPr>
        <a:xfrm>
          <a:off x="0" y="3150609"/>
          <a:ext cx="790285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A1FE274-8BDA-4AF8-B0B5-6DB5CE2E7CF0}">
      <dsp:nvSpPr>
        <dsp:cNvPr id="0" name=""/>
        <dsp:cNvSpPr/>
      </dsp:nvSpPr>
      <dsp:spPr>
        <a:xfrm>
          <a:off x="0" y="3150609"/>
          <a:ext cx="7902853" cy="787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Gothic"/>
            </a:rPr>
            <a:t>More than </a:t>
          </a:r>
          <a:r>
            <a:rPr lang="en-US" sz="2000" b="1" kern="1200">
              <a:latin typeface="Century Gothic"/>
            </a:rPr>
            <a:t>half </a:t>
          </a:r>
          <a:r>
            <a:rPr lang="en-US" sz="2000" kern="1200">
              <a:latin typeface="Century Gothic"/>
            </a:rPr>
            <a:t>of all road traffic deaths are among vulnerable road users, including </a:t>
          </a:r>
          <a:r>
            <a:rPr lang="en-US" sz="2000" b="1" kern="1200">
              <a:solidFill>
                <a:srgbClr val="00E1FF"/>
              </a:solidFill>
              <a:latin typeface="Century Gothic"/>
            </a:rPr>
            <a:t>pedestrians, cyclists and motorcyclists.</a:t>
          </a:r>
        </a:p>
      </dsp:txBody>
      <dsp:txXfrm>
        <a:off x="0" y="3150609"/>
        <a:ext cx="7902853" cy="7875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82A349-80A8-46B8-B173-28E40B107036}">
      <dsp:nvSpPr>
        <dsp:cNvPr id="0" name=""/>
        <dsp:cNvSpPr/>
      </dsp:nvSpPr>
      <dsp:spPr>
        <a:xfrm>
          <a:off x="0" y="567"/>
          <a:ext cx="11149584" cy="13268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9DC725-3141-469F-BF26-CCF9037EAAFC}">
      <dsp:nvSpPr>
        <dsp:cNvPr id="0" name=""/>
        <dsp:cNvSpPr/>
      </dsp:nvSpPr>
      <dsp:spPr>
        <a:xfrm>
          <a:off x="401375" y="299111"/>
          <a:ext cx="729774" cy="7297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18438-AF61-4007-ACC4-B86663AA0E25}">
      <dsp:nvSpPr>
        <dsp:cNvPr id="0" name=""/>
        <dsp:cNvSpPr/>
      </dsp:nvSpPr>
      <dsp:spPr>
        <a:xfrm>
          <a:off x="1532525" y="567"/>
          <a:ext cx="5017312" cy="1326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426" tIns="140426" rIns="140426" bIns="14042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Bembo"/>
            </a:rPr>
            <a:t>Input variable </a:t>
          </a:r>
          <a:endParaRPr lang="en-US" sz="2500" kern="1200"/>
        </a:p>
      </dsp:txBody>
      <dsp:txXfrm>
        <a:off x="1532525" y="567"/>
        <a:ext cx="5017312" cy="1326862"/>
      </dsp:txXfrm>
    </dsp:sp>
    <dsp:sp modelId="{D884CE3D-60E3-4486-8FBC-69537F0C0EDF}">
      <dsp:nvSpPr>
        <dsp:cNvPr id="0" name=""/>
        <dsp:cNvSpPr/>
      </dsp:nvSpPr>
      <dsp:spPr>
        <a:xfrm>
          <a:off x="6549838" y="567"/>
          <a:ext cx="4599745" cy="1326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426" tIns="140426" rIns="140426" bIns="14042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Bembo"/>
            </a:rPr>
            <a:t>32 Variables (30 categorical variables  – 2 numerical variables )</a:t>
          </a:r>
          <a:endParaRPr lang="en-US" sz="1800" b="0" i="0" kern="1200"/>
        </a:p>
      </dsp:txBody>
      <dsp:txXfrm>
        <a:off x="6549838" y="567"/>
        <a:ext cx="4599745" cy="1326862"/>
      </dsp:txXfrm>
    </dsp:sp>
    <dsp:sp modelId="{7B1E4DDD-81EE-44B7-9443-4D2B11F6F1DA}">
      <dsp:nvSpPr>
        <dsp:cNvPr id="0" name=""/>
        <dsp:cNvSpPr/>
      </dsp:nvSpPr>
      <dsp:spPr>
        <a:xfrm>
          <a:off x="0" y="1659144"/>
          <a:ext cx="11149584" cy="13268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C79548-23FB-4661-9D5E-C339A9645FB2}">
      <dsp:nvSpPr>
        <dsp:cNvPr id="0" name=""/>
        <dsp:cNvSpPr/>
      </dsp:nvSpPr>
      <dsp:spPr>
        <a:xfrm>
          <a:off x="401375" y="1957688"/>
          <a:ext cx="729774" cy="7297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D4F16-34AD-49A8-BFDD-F11E83D3C80A}">
      <dsp:nvSpPr>
        <dsp:cNvPr id="0" name=""/>
        <dsp:cNvSpPr/>
      </dsp:nvSpPr>
      <dsp:spPr>
        <a:xfrm>
          <a:off x="1532525" y="1659144"/>
          <a:ext cx="5017312" cy="1326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426" tIns="140426" rIns="140426" bIns="14042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Bembo"/>
            </a:rPr>
            <a:t>Selected Variable</a:t>
          </a:r>
          <a:endParaRPr lang="en-US" sz="2500" kern="1200"/>
        </a:p>
      </dsp:txBody>
      <dsp:txXfrm>
        <a:off x="1532525" y="1659144"/>
        <a:ext cx="5017312" cy="1326862"/>
      </dsp:txXfrm>
    </dsp:sp>
    <dsp:sp modelId="{08C33A1E-B6B3-4569-A3E4-0E40022BD779}">
      <dsp:nvSpPr>
        <dsp:cNvPr id="0" name=""/>
        <dsp:cNvSpPr/>
      </dsp:nvSpPr>
      <dsp:spPr>
        <a:xfrm>
          <a:off x="6549838" y="1659144"/>
          <a:ext cx="4599745" cy="1326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426" tIns="140426" rIns="140426" bIns="14042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549838" y="1659144"/>
        <a:ext cx="4599745" cy="1326862"/>
      </dsp:txXfrm>
    </dsp:sp>
    <dsp:sp modelId="{43E4453F-6CFE-4E58-AC17-13C57E7BB415}">
      <dsp:nvSpPr>
        <dsp:cNvPr id="0" name=""/>
        <dsp:cNvSpPr/>
      </dsp:nvSpPr>
      <dsp:spPr>
        <a:xfrm>
          <a:off x="0" y="3317722"/>
          <a:ext cx="11149584" cy="13268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D3C7C9-F7BF-4F8A-B6C6-5C5A6A6A6652}">
      <dsp:nvSpPr>
        <dsp:cNvPr id="0" name=""/>
        <dsp:cNvSpPr/>
      </dsp:nvSpPr>
      <dsp:spPr>
        <a:xfrm>
          <a:off x="401375" y="3616266"/>
          <a:ext cx="729774" cy="7297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9B87E-8CEF-4B6A-A74A-1B7EF83B9C3B}">
      <dsp:nvSpPr>
        <dsp:cNvPr id="0" name=""/>
        <dsp:cNvSpPr/>
      </dsp:nvSpPr>
      <dsp:spPr>
        <a:xfrm>
          <a:off x="1532525" y="3317722"/>
          <a:ext cx="9617058" cy="1326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426" tIns="140426" rIns="140426" bIns="14042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Bembo"/>
            </a:rPr>
            <a:t> Output Variable </a:t>
          </a:r>
          <a:endParaRPr lang="en-US" sz="2500" kern="1200"/>
        </a:p>
      </dsp:txBody>
      <dsp:txXfrm>
        <a:off x="1532525" y="3317722"/>
        <a:ext cx="9617058" cy="1326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7F0DA-8D2A-4307-BA70-CB7233A41282}" type="datetimeFigureOut">
              <a:t>3/21/2024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02EFB-53D4-4E63-9BAF-A33D4491CAC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57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DEFINING THE PROBLEM 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In 2023 the National Highway Traffic Safety Administration released their latest projections for traffic fatalities: 42,795 people died in a motor vehicle crash.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Approximately 1.19 million people die each year as a result of road traffic crashes.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Road traffic injuries are the leading cause of death for children and young adults aged 5–29 years.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Road traffic crashes cost most countries 3% of their gross domestic product.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More than half of all road traffic deaths are among vulnerable road users, including pedestrians, cyclists and motorcyclists.</a:t>
            </a:r>
            <a:endParaRPr lang="en-US"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502EFB-53D4-4E63-9BAF-A33D4491CAC3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52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ea typeface="Calibri" panose="020F0502020204030204"/>
                <a:cs typeface="Calibri" panose="020F0502020204030204"/>
              </a:rPr>
              <a:t>BUSINESS PROBLEM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The business problem addressed in this project is the need for an effective &amp; accurate system to forecast road safety by predicting the severity of accidents.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Road accidents result in significant human and economic cost, including loss of life, injuries, property damage and increased health expenses.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Therefore, developing a model for accident severity can contribute to proactive measure for preventing or mitigating the impact of accidents, ultimately enhancing road safety.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The primary goal is to create a predictive model that not only aids in emergency response but also supports the development of policies and initiatives aimed at enhancing road safety.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502EFB-53D4-4E63-9BAF-A33D4491CAC3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93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/>
              <a:t>In 2023 the National Highway Traffic Safety Administration released their latest projections for traffic fatalities: 42,795 people died in a motor vehicle crash.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Approximately 1.19 million people die each year as a result of road traffic crashes.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Road traffic injuries are the leading cause of death for children and young adults aged 5–29 years.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Road traffic crashes cost most countries 3% of their gross domestic product.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More than half of all road traffic deaths are among vulnerable road users, including pedestrians, cyclists and motorcyclists.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502EFB-53D4-4E63-9BAF-A33D4491CAC3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77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502EFB-53D4-4E63-9BAF-A33D4491CA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49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502EFB-53D4-4E63-9BAF-A33D4491CA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62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223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2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4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44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9545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7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16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7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36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94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22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3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1" r:id="rId6"/>
    <p:sldLayoutId id="2147483687" r:id="rId7"/>
    <p:sldLayoutId id="2147483688" r:id="rId8"/>
    <p:sldLayoutId id="2147483689" r:id="rId9"/>
    <p:sldLayoutId id="2147483690" r:id="rId10"/>
    <p:sldLayoutId id="2147483692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typewriter/t/thank-you.html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4.svg"/><Relationship Id="rId5" Type="http://schemas.openxmlformats.org/officeDocument/2006/relationships/diagramData" Target="../diagrams/data1.xml"/><Relationship Id="rId15" Type="http://schemas.openxmlformats.org/officeDocument/2006/relationships/image" Target="../media/image8.sv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microsoft.com/office/2007/relationships/diagramDrawing" Target="../diagrams/drawing1.xml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029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C07271E9-21F4-400B-84B6-052EAFCFE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3D78ED-34B7-4F8E-8377-994DCAD3C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964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102743-17F1-EB80-B542-9297E0D7BA21}"/>
              </a:ext>
            </a:extLst>
          </p:cNvPr>
          <p:cNvSpPr/>
          <p:nvPr/>
        </p:nvSpPr>
        <p:spPr>
          <a:xfrm>
            <a:off x="-324556" y="-35136"/>
            <a:ext cx="12939888" cy="7365999"/>
          </a:xfrm>
          <a:prstGeom prst="rect">
            <a:avLst/>
          </a:prstGeom>
          <a:solidFill>
            <a:srgbClr val="02020D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Blurred micro image of a street traffic">
            <a:extLst>
              <a:ext uri="{FF2B5EF4-FFF2-40B4-BE49-F238E27FC236}">
                <a16:creationId xmlns:a16="http://schemas.microsoft.com/office/drawing/2014/main" id="{E09181E8-6510-647E-E9FE-0142637AF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009" b="3579"/>
          <a:stretch/>
        </p:blipFill>
        <p:spPr>
          <a:xfrm>
            <a:off x="-324557" y="-2820"/>
            <a:ext cx="12566261" cy="70685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6341" y="625122"/>
            <a:ext cx="9438096" cy="1951711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>
                <a:latin typeface="Century Gothic"/>
              </a:rPr>
              <a:t>FORECASTING ROAD SAFETY: A PREDICTIVE MODEL FOR ACCIDENT SEVERITY</a:t>
            </a:r>
            <a:endParaRPr lang="en-US" cap="none">
              <a:latin typeface="Century Gothic"/>
            </a:endParaRPr>
          </a:p>
          <a:p>
            <a:endParaRPr lang="en-US" b="1" cap="non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073" y="5626181"/>
            <a:ext cx="12192631" cy="1610290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>
                <a:solidFill>
                  <a:schemeClr val="tx1"/>
                </a:solidFill>
                <a:latin typeface="Century Gothic"/>
              </a:rPr>
              <a:t>MIS 636</a:t>
            </a:r>
          </a:p>
          <a:p>
            <a:pPr>
              <a:lnSpc>
                <a:spcPct val="110000"/>
              </a:lnSpc>
            </a:pPr>
            <a:r>
              <a:rPr lang="en-US" err="1">
                <a:solidFill>
                  <a:schemeClr val="tx1"/>
                </a:solidFill>
                <a:latin typeface="Century Gothic"/>
              </a:rPr>
              <a:t>Aabhasi</a:t>
            </a:r>
            <a:r>
              <a:rPr lang="en-US">
                <a:solidFill>
                  <a:schemeClr val="tx1"/>
                </a:solidFill>
                <a:latin typeface="Century Gothic"/>
              </a:rPr>
              <a:t> </a:t>
            </a:r>
            <a:r>
              <a:rPr lang="en-US" err="1">
                <a:solidFill>
                  <a:schemeClr val="tx1"/>
                </a:solidFill>
                <a:latin typeface="Century Gothic"/>
              </a:rPr>
              <a:t>Chachire</a:t>
            </a:r>
            <a:r>
              <a:rPr lang="en-US">
                <a:solidFill>
                  <a:schemeClr val="tx1"/>
                </a:solidFill>
                <a:latin typeface="Century Gothic"/>
              </a:rPr>
              <a:t>, Anirudh Shivaram, Daisy Martinez, Jestin </a:t>
            </a:r>
            <a:r>
              <a:rPr lang="en-US" err="1">
                <a:solidFill>
                  <a:schemeClr val="tx1"/>
                </a:solidFill>
                <a:latin typeface="Century Gothic"/>
              </a:rPr>
              <a:t>Edoor</a:t>
            </a:r>
            <a:r>
              <a:rPr lang="en-US">
                <a:solidFill>
                  <a:schemeClr val="tx1"/>
                </a:solidFill>
                <a:latin typeface="Century Gothic"/>
              </a:rPr>
              <a:t>, Mariam Ali</a:t>
            </a:r>
          </a:p>
          <a:p>
            <a:pPr>
              <a:lnSpc>
                <a:spcPct val="110000"/>
              </a:lnSpc>
            </a:pPr>
            <a:endParaRPr lang="en-US">
              <a:solidFill>
                <a:schemeClr val="tx1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0957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B6CBA4-6B27-FFCB-0065-3A094F281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10582275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Variable Selection &amp; Interpretability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CEE0EA-CE44-92EB-1CF9-7FE19E56BD75}"/>
              </a:ext>
            </a:extLst>
          </p:cNvPr>
          <p:cNvCxnSpPr/>
          <p:nvPr/>
        </p:nvCxnSpPr>
        <p:spPr>
          <a:xfrm flipH="1" flipV="1">
            <a:off x="6693918" y="2796755"/>
            <a:ext cx="787700" cy="3845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2A6419-1A02-3692-5CD7-75CFBFD49B4C}"/>
              </a:ext>
            </a:extLst>
          </p:cNvPr>
          <p:cNvCxnSpPr>
            <a:cxnSpLocks/>
          </p:cNvCxnSpPr>
          <p:nvPr/>
        </p:nvCxnSpPr>
        <p:spPr>
          <a:xfrm flipH="1" flipV="1">
            <a:off x="6804264" y="4043273"/>
            <a:ext cx="787161" cy="143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176B6D-6E20-A772-6685-88F65FCF7FDD}"/>
              </a:ext>
            </a:extLst>
          </p:cNvPr>
          <p:cNvCxnSpPr>
            <a:cxnSpLocks/>
          </p:cNvCxnSpPr>
          <p:nvPr/>
        </p:nvCxnSpPr>
        <p:spPr>
          <a:xfrm flipH="1">
            <a:off x="6353175" y="5143500"/>
            <a:ext cx="1171575" cy="4286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190CDA-89D1-67B3-DFAF-87AEAB347060}"/>
              </a:ext>
            </a:extLst>
          </p:cNvPr>
          <p:cNvSpPr txBox="1"/>
          <p:nvPr/>
        </p:nvSpPr>
        <p:spPr>
          <a:xfrm>
            <a:off x="7934324" y="1809749"/>
            <a:ext cx="3305175" cy="4616648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/>
              <a:t>The </a:t>
            </a:r>
            <a:r>
              <a:rPr lang="en-US" sz="1400">
                <a:solidFill>
                  <a:srgbClr val="FF0000"/>
                </a:solidFill>
              </a:rPr>
              <a:t>drop()</a:t>
            </a:r>
            <a:r>
              <a:rPr lang="en-US" sz="1400"/>
              <a:t> function</a:t>
            </a:r>
            <a:r>
              <a:rPr lang="en-US" sz="1400">
                <a:solidFill>
                  <a:srgbClr val="000000"/>
                </a:solidFill>
              </a:rPr>
              <a:t> from </a:t>
            </a:r>
            <a:r>
              <a:rPr lang="en-US" sz="1400">
                <a:solidFill>
                  <a:srgbClr val="FF0000"/>
                </a:solidFill>
              </a:rPr>
              <a:t>Pandas</a:t>
            </a:r>
            <a:r>
              <a:rPr lang="en-US" sz="1400">
                <a:solidFill>
                  <a:srgbClr val="000000"/>
                </a:solidFill>
              </a:rPr>
              <a:t> is used to drop certain features that don’t add value to the model.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The first line drops the specified columns from the data frame </a:t>
            </a:r>
            <a:r>
              <a:rPr lang="en-US" sz="1400" err="1">
                <a:ea typeface="+mn-lt"/>
                <a:cs typeface="+mn-lt"/>
              </a:rPr>
              <a:t>df</a:t>
            </a:r>
            <a:r>
              <a:rPr lang="en-US" sz="1400">
                <a:ea typeface="+mn-lt"/>
                <a:cs typeface="+mn-lt"/>
              </a:rPr>
              <a:t>. The columns listed within the square brackets are removed. The axis=1 parameter indicates that you are dropping columns (as opposed to rows), and in place=True means the changes are applied directly to the original data frame.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The second line drops another set of columns from the data frame </a:t>
            </a:r>
            <a:r>
              <a:rPr lang="en-US" sz="1400" err="1">
                <a:ea typeface="+mn-lt"/>
                <a:cs typeface="+mn-lt"/>
              </a:rPr>
              <a:t>df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The third line drops yet another set of columns.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</a:rPr>
              <a:t>The </a:t>
            </a:r>
            <a:r>
              <a:rPr lang="en-US" sz="1400" err="1">
                <a:solidFill>
                  <a:srgbClr val="FF0000"/>
                </a:solidFill>
              </a:rPr>
              <a:t>df.dropna</a:t>
            </a:r>
            <a:r>
              <a:rPr lang="en-US" sz="1400">
                <a:solidFill>
                  <a:srgbClr val="FF0000"/>
                </a:solidFill>
              </a:rPr>
              <a:t>(</a:t>
            </a:r>
            <a:r>
              <a:rPr lang="en-US" sz="1400" err="1">
                <a:solidFill>
                  <a:srgbClr val="FF0000"/>
                </a:solidFill>
              </a:rPr>
              <a:t>inplace</a:t>
            </a:r>
            <a:r>
              <a:rPr lang="en-US" sz="1400">
                <a:solidFill>
                  <a:srgbClr val="FF0000"/>
                </a:solidFill>
              </a:rPr>
              <a:t>=True)</a:t>
            </a:r>
            <a:r>
              <a:rPr lang="en-US" sz="1400">
                <a:solidFill>
                  <a:srgbClr val="000000"/>
                </a:solidFill>
              </a:rPr>
              <a:t> line is used to drop rows with missing or Null values</a:t>
            </a:r>
          </a:p>
          <a:p>
            <a:endParaRPr lang="en-US" sz="1400">
              <a:solidFill>
                <a:srgbClr val="000000"/>
              </a:solidFill>
            </a:endParaRPr>
          </a:p>
          <a:p>
            <a:endParaRPr lang="en-US" sz="1400">
              <a:solidFill>
                <a:srgbClr val="000000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C914D8B-E13B-8C87-ABCF-33A538495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58" y="-50680"/>
            <a:ext cx="12312770" cy="70553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A83A03-09C4-4452-6ED7-5EDF3C6D9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424" y="967522"/>
            <a:ext cx="7758113" cy="337309"/>
          </a:xfrm>
          <a:prstGeom prst="rect">
            <a:avLst/>
          </a:prstGeom>
        </p:spPr>
      </p:pic>
      <p:pic>
        <p:nvPicPr>
          <p:cNvPr id="3" name="Picture 2" descr="A close-up of a computer code&#10;&#10;Description automatically generated">
            <a:extLst>
              <a:ext uri="{FF2B5EF4-FFF2-40B4-BE49-F238E27FC236}">
                <a16:creationId xmlns:a16="http://schemas.microsoft.com/office/drawing/2014/main" id="{C91D609A-7096-FD95-0B61-73E12D64A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354" y="1892939"/>
            <a:ext cx="7863480" cy="731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7154D-C644-9041-2800-B062D095D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2270" y="3437022"/>
            <a:ext cx="5361854" cy="5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52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B6CBA4-6B27-FFCB-0065-3A094F281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10582275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Variable Selection &amp; Interpretability Cont.</a:t>
            </a:r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DAEC727-F29E-C96F-1340-481A3AA1E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40" y="1897811"/>
            <a:ext cx="6096000" cy="22860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910AEE1B-CDB9-BC11-4906-E8D6767D93DC}"/>
              </a:ext>
            </a:extLst>
          </p:cNvPr>
          <p:cNvSpPr txBox="1"/>
          <p:nvPr/>
        </p:nvSpPr>
        <p:spPr>
          <a:xfrm>
            <a:off x="326277" y="4917350"/>
            <a:ext cx="6640285" cy="1200329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n-US"/>
              <a:t>The code checks the data frame for features with unique values.</a:t>
            </a:r>
          </a:p>
          <a:p>
            <a:pPr marL="285750" indent="-285750" algn="just">
              <a:buFont typeface="Arial"/>
              <a:buChar char="•"/>
            </a:pPr>
            <a:r>
              <a:rPr lang="en-US"/>
              <a:t>The values are then displayed using the </a:t>
            </a:r>
            <a:r>
              <a:rPr lang="en-US">
                <a:solidFill>
                  <a:srgbClr val="FF0000"/>
                </a:solidFill>
              </a:rPr>
              <a:t>print()</a:t>
            </a:r>
            <a:r>
              <a:rPr lang="en-US"/>
              <a:t> function.</a:t>
            </a:r>
          </a:p>
          <a:p>
            <a:pPr marL="285750" indent="-285750" algn="just">
              <a:buFont typeface="Arial"/>
              <a:buChar char="•"/>
            </a:pPr>
            <a:r>
              <a:rPr lang="en-US"/>
              <a:t>From the output we know that there are 8 features with unique values.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D310227-39E3-C73A-2A00-230814765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953" y="1900188"/>
            <a:ext cx="4781655" cy="411480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7188CE-21CA-9E93-FD9F-748D2427C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771" y="-64604"/>
            <a:ext cx="12567561" cy="706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1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B6CBA4-6B27-FFCB-0065-3A094F281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10582275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Label Encoding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B791FD-B9C9-8071-4A13-4F01E6B00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28" y="2052578"/>
            <a:ext cx="6096000" cy="1487929"/>
          </a:xfrm>
          <a:prstGeom prst="rect">
            <a:avLst/>
          </a:prstGeom>
          <a:ln w="1270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35AC24-2838-23ED-C622-68E0A2E3240D}"/>
              </a:ext>
            </a:extLst>
          </p:cNvPr>
          <p:cNvSpPr txBox="1"/>
          <p:nvPr/>
        </p:nvSpPr>
        <p:spPr>
          <a:xfrm>
            <a:off x="7936302" y="2055963"/>
            <a:ext cx="3766868" cy="3139321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This process effectively converts categorical variables into numerical representations, which can be useful for machine learning algorithms that require numerical inputs.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This code snippet is using </a:t>
            </a:r>
            <a:r>
              <a:rPr lang="en-US" err="1">
                <a:ea typeface="+mn-lt"/>
                <a:cs typeface="+mn-lt"/>
              </a:rPr>
              <a:t>LabelEncoder</a:t>
            </a:r>
            <a:r>
              <a:rPr lang="en-US">
                <a:ea typeface="+mn-lt"/>
                <a:cs typeface="+mn-lt"/>
              </a:rPr>
              <a:t> from the </a:t>
            </a:r>
            <a:r>
              <a:rPr lang="en-US" err="1">
                <a:ea typeface="+mn-lt"/>
                <a:cs typeface="+mn-lt"/>
              </a:rPr>
              <a:t>sklearn.preprocessing</a:t>
            </a:r>
            <a:r>
              <a:rPr lang="en-US">
                <a:ea typeface="+mn-lt"/>
                <a:cs typeface="+mn-lt"/>
              </a:rPr>
              <a:t> module to encode categorical variables in a data frame (</a:t>
            </a:r>
            <a:r>
              <a:rPr lang="en-US" err="1">
                <a:ea typeface="+mn-lt"/>
                <a:cs typeface="+mn-lt"/>
              </a:rPr>
              <a:t>df</a:t>
            </a:r>
            <a:r>
              <a:rPr lang="en-US">
                <a:ea typeface="+mn-lt"/>
                <a:cs typeface="+mn-lt"/>
              </a:rPr>
              <a:t>) into numerical values.</a:t>
            </a:r>
          </a:p>
        </p:txBody>
      </p:sp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E2D80E18-284A-8881-4AE6-A5AD797E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46" y="4197647"/>
            <a:ext cx="6096000" cy="2041495"/>
          </a:xfrm>
          <a:prstGeom prst="rect">
            <a:avLst/>
          </a:prstGeom>
          <a:ln w="12700"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9A3151E-30A0-F798-318A-8EF4BC82B935}"/>
              </a:ext>
            </a:extLst>
          </p:cNvPr>
          <p:cNvCxnSpPr/>
          <p:nvPr/>
        </p:nvCxnSpPr>
        <p:spPr>
          <a:xfrm flipH="1">
            <a:off x="9456528" y="5300034"/>
            <a:ext cx="5750" cy="842513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498B23-7DA8-4910-5FB1-AE9F25088D2B}"/>
              </a:ext>
            </a:extLst>
          </p:cNvPr>
          <p:cNvCxnSpPr/>
          <p:nvPr/>
        </p:nvCxnSpPr>
        <p:spPr>
          <a:xfrm flipH="1">
            <a:off x="8420461" y="6133023"/>
            <a:ext cx="1040920" cy="230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AC8005-1E6D-A2E1-C5D1-2117C212950A}"/>
              </a:ext>
            </a:extLst>
          </p:cNvPr>
          <p:cNvCxnSpPr>
            <a:cxnSpLocks/>
          </p:cNvCxnSpPr>
          <p:nvPr/>
        </p:nvCxnSpPr>
        <p:spPr>
          <a:xfrm>
            <a:off x="7664211" y="2409286"/>
            <a:ext cx="591896" cy="322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C05E42-01C3-1923-5CEB-5CB41D5AA4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11" y="-33427"/>
            <a:ext cx="12312770" cy="692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39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1BFBF-2C55-10DA-4BEC-F0DF4292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D229A-2FED-5BC2-6A54-07CEC0FFE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Used techniques like cross validation to evaluate different parameter settings.</a:t>
            </a:r>
          </a:p>
          <a:p>
            <a:r>
              <a:rPr lang="en-US"/>
              <a:t>This involved splitting our data into multiple subsets. </a:t>
            </a:r>
          </a:p>
          <a:p>
            <a:r>
              <a:rPr lang="en-US"/>
              <a:t>Training the model on certain subset and testing it on others to check how well it performs.</a:t>
            </a:r>
          </a:p>
          <a:p>
            <a:r>
              <a:rPr lang="en-US"/>
              <a:t>We identified that these parameters can be leveraged to improve our data and model accuracy.</a:t>
            </a:r>
          </a:p>
          <a:p>
            <a:endParaRPr lang="en-US"/>
          </a:p>
        </p:txBody>
      </p:sp>
      <p:pic>
        <p:nvPicPr>
          <p:cNvPr id="5" name="Picture 4" descr="A diagram of a training program&#10;&#10;Description automatically generated with medium confidence">
            <a:extLst>
              <a:ext uri="{FF2B5EF4-FFF2-40B4-BE49-F238E27FC236}">
                <a16:creationId xmlns:a16="http://schemas.microsoft.com/office/drawing/2014/main" id="{20B30A8D-F3D6-0ACC-30BD-F6844531D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437"/>
            <a:ext cx="12335774" cy="693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74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5D66-1AB2-70A2-55AC-E08CE260C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 Parameter Alterations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F0544-9A84-000B-EAF9-8ED433B62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/>
              <a:t>While altering algorithm parameters the accuracy of the model changed. </a:t>
            </a:r>
          </a:p>
          <a:p>
            <a:pPr marL="342900" indent="-342900">
              <a:buFont typeface="Arial"/>
              <a:buChar char="•"/>
            </a:pPr>
            <a:r>
              <a:rPr lang="en-US"/>
              <a:t>The accuracy of the K-NN model changed with different splits.</a:t>
            </a:r>
          </a:p>
          <a:p>
            <a:pPr marL="342900" indent="-342900">
              <a:buFont typeface="Arial"/>
              <a:buChar char="•"/>
            </a:pPr>
            <a:r>
              <a:rPr lang="en-US"/>
              <a:t>Multiple K values were employed to check for any scope of improvement.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choice of K value can affect the model's bias-variance tradeoff. 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 smaller K value might lead to overfitting, while a larger K value might lead to underfitting.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Finding the right balance is crucial for maximizing accuracy.</a:t>
            </a:r>
            <a:endParaRPr lang="en-US"/>
          </a:p>
        </p:txBody>
      </p:sp>
      <p:pic>
        <p:nvPicPr>
          <p:cNvPr id="5" name="Picture 4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8977CC04-E1F1-1F3F-9C3C-1DB0A337C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9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4C41-7A2F-3970-5184-B22609BAE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Indicators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D8972-08A9-0AEC-4DF1-63FDD0335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Multiple performance indicators were used to check the model.</a:t>
            </a:r>
          </a:p>
          <a:p>
            <a:r>
              <a:rPr lang="en-US"/>
              <a:t>Confusion-Matrix was used to</a:t>
            </a:r>
            <a:r>
              <a:rPr lang="en-US">
                <a:ea typeface="+mn-lt"/>
                <a:cs typeface="+mn-lt"/>
              </a:rPr>
              <a:t> describe the performance of the K-NN model. </a:t>
            </a:r>
          </a:p>
          <a:p>
            <a:r>
              <a:rPr lang="en-US"/>
              <a:t>Accuracy and Precision were looked at for model clarity.</a:t>
            </a:r>
          </a:p>
          <a:p>
            <a:r>
              <a:rPr lang="en-US"/>
              <a:t>Recall </a:t>
            </a:r>
            <a:r>
              <a:rPr lang="en-US">
                <a:ea typeface="+mn-lt"/>
                <a:cs typeface="+mn-lt"/>
              </a:rPr>
              <a:t>also known as sensitivity or true positive rate was a performance metric used to evaluate the effectiveness of our K-NN model.</a:t>
            </a:r>
          </a:p>
          <a:p>
            <a:r>
              <a:rPr lang="en-US"/>
              <a:t>F1-Score, i</a:t>
            </a:r>
            <a:r>
              <a:rPr lang="en-US">
                <a:ea typeface="+mn-lt"/>
                <a:cs typeface="+mn-lt"/>
              </a:rPr>
              <a:t>t considers both precision and recall to provide a single value that balances between them.</a:t>
            </a:r>
            <a:endParaRPr lang="en-US"/>
          </a:p>
          <a:p>
            <a:endParaRPr lang="en-US"/>
          </a:p>
        </p:txBody>
      </p:sp>
      <p:pic>
        <p:nvPicPr>
          <p:cNvPr id="7" name="Picture 6" descr="A diagram of performance indicators&#10;&#10;Description automatically generated">
            <a:extLst>
              <a:ext uri="{FF2B5EF4-FFF2-40B4-BE49-F238E27FC236}">
                <a16:creationId xmlns:a16="http://schemas.microsoft.com/office/drawing/2014/main" id="{5AEA25DE-3021-0BF1-DE67-352DCC8E6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76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E0DC5-A963-6640-3DB2-E5DA7F346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4A49455-1ABA-DE30-434F-C4D8D5A7A622}"/>
              </a:ext>
            </a:extLst>
          </p:cNvPr>
          <p:cNvSpPr/>
          <p:nvPr/>
        </p:nvSpPr>
        <p:spPr>
          <a:xfrm>
            <a:off x="990600" y="2200274"/>
            <a:ext cx="10134600" cy="695325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E593B6B-F31B-5C22-583B-98639B6C8D49}"/>
              </a:ext>
            </a:extLst>
          </p:cNvPr>
          <p:cNvSpPr/>
          <p:nvPr/>
        </p:nvSpPr>
        <p:spPr>
          <a:xfrm>
            <a:off x="990599" y="3038474"/>
            <a:ext cx="10134600" cy="97155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D055D21-C34B-8839-8AD5-F7361C1E1D65}"/>
              </a:ext>
            </a:extLst>
          </p:cNvPr>
          <p:cNvSpPr/>
          <p:nvPr/>
        </p:nvSpPr>
        <p:spPr>
          <a:xfrm>
            <a:off x="990599" y="4143374"/>
            <a:ext cx="10134600" cy="971550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AFE60-54B1-CE5F-CF10-A0B0FF03C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Our model exhibits promising capabilities in forecasting the severity of road accidents, offering valuable insights for preemptive measures and resource allocation.</a:t>
            </a:r>
            <a:endParaRPr lang="en-US">
              <a:solidFill>
                <a:schemeClr val="bg1"/>
              </a:solidFill>
            </a:endParaRPr>
          </a:p>
          <a:p>
            <a:pPr algn="just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With an impressive accuracy rate of 83%, our model presents a valuable asset for governmental organizations tasked with safeguarding road safety. Its precision ensures informed decision-making and efficient allocation of resources.</a:t>
            </a:r>
          </a:p>
          <a:p>
            <a:pPr algn="just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Through rigorous testing and comparison, our project yielded multiple models, each tailored for optimal performance. Among these models, the K-Nearest Neighbors (K-NN) approach emerged as the most effective, affirming its potential for real-world application.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682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typewriter&#10;&#10;Description automatically generated">
            <a:extLst>
              <a:ext uri="{FF2B5EF4-FFF2-40B4-BE49-F238E27FC236}">
                <a16:creationId xmlns:a16="http://schemas.microsoft.com/office/drawing/2014/main" id="{8D5BED67-B55F-4D48-1BCC-D845A506FC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04E2A-CDAB-4866-644B-D84D3C1B9E4C}"/>
              </a:ext>
            </a:extLst>
          </p:cNvPr>
          <p:cNvSpPr txBox="1"/>
          <p:nvPr/>
        </p:nvSpPr>
        <p:spPr>
          <a:xfrm>
            <a:off x="9758322" y="6657944"/>
            <a:ext cx="2433679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2397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C07271E9-21F4-400B-84B6-052EAFCFE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E3D78ED-34B7-4F8E-8377-994DCAD3C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964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7" name="Rectangle 1316">
            <a:extLst>
              <a:ext uri="{FF2B5EF4-FFF2-40B4-BE49-F238E27FC236}">
                <a16:creationId xmlns:a16="http://schemas.microsoft.com/office/drawing/2014/main" id="{314564A5-FDFD-1736-FC6F-A1B85FC51139}"/>
              </a:ext>
            </a:extLst>
          </p:cNvPr>
          <p:cNvSpPr/>
          <p:nvPr/>
        </p:nvSpPr>
        <p:spPr>
          <a:xfrm>
            <a:off x="-254000" y="-169333"/>
            <a:ext cx="12939888" cy="736599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trail of road">
            <a:extLst>
              <a:ext uri="{FF2B5EF4-FFF2-40B4-BE49-F238E27FC236}">
                <a16:creationId xmlns:a16="http://schemas.microsoft.com/office/drawing/2014/main" id="{91567A4F-E8CC-4007-740E-324EA3E705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</a:extLst>
          </a:blip>
          <a:srcRect t="8381"/>
          <a:stretch/>
        </p:blipFill>
        <p:spPr>
          <a:xfrm>
            <a:off x="-254000" y="-195200"/>
            <a:ext cx="13088032" cy="7412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D8312-2B28-51FE-1BFD-1F2E21B52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785" y="723900"/>
            <a:ext cx="8718430" cy="1288489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Century Gothic"/>
              </a:rPr>
              <a:t>WHY?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1527245-C5C2-4BD3-8317-C4D6D7A10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5849932"/>
            <a:ext cx="867485" cy="115439"/>
            <a:chOff x="8910933" y="1861308"/>
            <a:chExt cx="867485" cy="115439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03BA463-C04F-4127-9100-1F376E519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1FD6DA6-F7BC-4426-8465-928C4EC4A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9A28AE3-3C29-44E4-80A5-C2937F8E7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06280690-5FE2-C1A6-9A8F-84A908467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2710696"/>
              </p:ext>
            </p:extLst>
          </p:nvPr>
        </p:nvGraphicFramePr>
        <p:xfrm>
          <a:off x="2708839" y="2102968"/>
          <a:ext cx="7902853" cy="3938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13" name="Graphic 212" descr="Warning with solid fill">
            <a:extLst>
              <a:ext uri="{FF2B5EF4-FFF2-40B4-BE49-F238E27FC236}">
                <a16:creationId xmlns:a16="http://schemas.microsoft.com/office/drawing/2014/main" id="{74EAAB4F-405F-2D0C-17F0-DEA6B62AC9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22871" y="2074795"/>
            <a:ext cx="747913" cy="747913"/>
          </a:xfrm>
          <a:prstGeom prst="rect">
            <a:avLst/>
          </a:prstGeom>
        </p:spPr>
      </p:pic>
      <p:pic>
        <p:nvPicPr>
          <p:cNvPr id="670" name="Graphic 669" descr="Skull with solid fill">
            <a:extLst>
              <a:ext uri="{FF2B5EF4-FFF2-40B4-BE49-F238E27FC236}">
                <a16:creationId xmlns:a16="http://schemas.microsoft.com/office/drawing/2014/main" id="{5FE6D38E-9E5B-935D-002B-009937DD50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1745" y="2823634"/>
            <a:ext cx="787401" cy="787401"/>
          </a:xfrm>
          <a:prstGeom prst="rect">
            <a:avLst/>
          </a:prstGeom>
        </p:spPr>
      </p:pic>
      <p:pic>
        <p:nvPicPr>
          <p:cNvPr id="830" name="Graphic 829" descr="Car with solid fill">
            <a:extLst>
              <a:ext uri="{FF2B5EF4-FFF2-40B4-BE49-F238E27FC236}">
                <a16:creationId xmlns:a16="http://schemas.microsoft.com/office/drawing/2014/main" id="{8AC12C46-4D35-9C88-05AD-3F21B76F41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58245" y="3613855"/>
            <a:ext cx="914400" cy="914400"/>
          </a:xfrm>
          <a:prstGeom prst="rect">
            <a:avLst/>
          </a:prstGeom>
        </p:spPr>
      </p:pic>
      <p:pic>
        <p:nvPicPr>
          <p:cNvPr id="1315" name="Graphic 1314" descr="Money with solid fill">
            <a:extLst>
              <a:ext uri="{FF2B5EF4-FFF2-40B4-BE49-F238E27FC236}">
                <a16:creationId xmlns:a16="http://schemas.microsoft.com/office/drawing/2014/main" id="{4753F49F-CF04-EA25-7A61-B1BD2AADFC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21743" y="4382911"/>
            <a:ext cx="794456" cy="787401"/>
          </a:xfrm>
          <a:prstGeom prst="rect">
            <a:avLst/>
          </a:prstGeom>
        </p:spPr>
      </p:pic>
      <p:pic>
        <p:nvPicPr>
          <p:cNvPr id="1316" name="Graphic 1315" descr="Walk with solid fill">
            <a:extLst>
              <a:ext uri="{FF2B5EF4-FFF2-40B4-BE49-F238E27FC236}">
                <a16:creationId xmlns:a16="http://schemas.microsoft.com/office/drawing/2014/main" id="{8F53811F-D44A-66C8-E428-F259B46209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92299" y="5229577"/>
            <a:ext cx="801512" cy="8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66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07271E9-21F4-400B-84B6-052EAFCFE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E3D78ED-34B7-4F8E-8377-994DCAD3C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964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1527245-C5C2-4BD3-8317-C4D6D7A10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5849932"/>
            <a:ext cx="867485" cy="115439"/>
            <a:chOff x="8910933" y="1861308"/>
            <a:chExt cx="867485" cy="11543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03BA463-C04F-4127-9100-1F376E519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1FD6DA6-F7BC-4426-8465-928C4EC4A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9A28AE3-3C29-44E4-80A5-C2937F8E7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road with cars and text&#10;&#10;Description automatically generated">
            <a:extLst>
              <a:ext uri="{FF2B5EF4-FFF2-40B4-BE49-F238E27FC236}">
                <a16:creationId xmlns:a16="http://schemas.microsoft.com/office/drawing/2014/main" id="{551EDE40-2C21-E6D5-502C-95D37C7DA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2736"/>
            <a:ext cx="12192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78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A1527245-C5C2-4BD3-8317-C4D6D7A10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5849932"/>
            <a:ext cx="867485" cy="115439"/>
            <a:chOff x="8910933" y="1861308"/>
            <a:chExt cx="867485" cy="115439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03BA463-C04F-4127-9100-1F376E519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1FD6DA6-F7BC-4426-8465-928C4EC4A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9A28AE3-3C29-44E4-80A5-C2937F8E7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itle 160">
            <a:extLst>
              <a:ext uri="{FF2B5EF4-FFF2-40B4-BE49-F238E27FC236}">
                <a16:creationId xmlns:a16="http://schemas.microsoft.com/office/drawing/2014/main" id="{DC1CFD20-9E3C-7E93-15C5-FFB1D535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A4A00D-58D0-8FC9-D9F7-E2FA0E6A2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90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0BAAC-2FD8-57BD-96CD-507631A0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59D871EA-25B9-C59F-FD3B-E07309C05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7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773605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90EF72-F87D-FF49-9FF2-5420885EC009}"/>
              </a:ext>
            </a:extLst>
          </p:cNvPr>
          <p:cNvSpPr txBox="1"/>
          <p:nvPr/>
        </p:nvSpPr>
        <p:spPr>
          <a:xfrm>
            <a:off x="564256" y="625719"/>
            <a:ext cx="45904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Century Gothic"/>
              </a:rPr>
              <a:t>Dataset Description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6B414-A61D-B2BD-DE76-96A3ED19FEB0}"/>
              </a:ext>
            </a:extLst>
          </p:cNvPr>
          <p:cNvSpPr/>
          <p:nvPr/>
        </p:nvSpPr>
        <p:spPr>
          <a:xfrm>
            <a:off x="1118473" y="2807357"/>
            <a:ext cx="2771839" cy="15802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latin typeface="Century Gothic"/>
              </a:rPr>
              <a:t>Collected from</a:t>
            </a:r>
            <a:endParaRPr lang="en-US"/>
          </a:p>
          <a:p>
            <a:pPr algn="ctr"/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Addis Ababa Sub-city police departments for master's research work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942943-0408-6FE2-F963-CD1A1B2A0617}"/>
              </a:ext>
            </a:extLst>
          </p:cNvPr>
          <p:cNvSpPr/>
          <p:nvPr/>
        </p:nvSpPr>
        <p:spPr>
          <a:xfrm>
            <a:off x="4468204" y="2853382"/>
            <a:ext cx="2797410" cy="15342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latin typeface="Century Gothic"/>
              </a:rPr>
              <a:t>Source</a:t>
            </a:r>
            <a:endParaRPr lang="en-US"/>
          </a:p>
          <a:p>
            <a:pPr algn="ctr"/>
            <a:endParaRPr lang="en-US" sz="1600">
              <a:solidFill>
                <a:schemeClr val="bg1"/>
              </a:solidFill>
            </a:endParaRPr>
          </a:p>
          <a:p>
            <a:pPr algn="ctr"/>
            <a:r>
              <a:rPr lang="en-US" sz="1600">
                <a:solidFill>
                  <a:schemeClr val="bg1"/>
                </a:solidFill>
              </a:rPr>
              <a:t>Records of road traffic accidents between 2017-2020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DF609E4-28BC-5A8D-778D-0EFE1224ED20}"/>
              </a:ext>
            </a:extLst>
          </p:cNvPr>
          <p:cNvSpPr/>
          <p:nvPr/>
        </p:nvSpPr>
        <p:spPr>
          <a:xfrm>
            <a:off x="8017386" y="2807355"/>
            <a:ext cx="2869006" cy="15802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latin typeface="Century Gothic"/>
              </a:rPr>
              <a:t>Final Dataset</a:t>
            </a:r>
          </a:p>
          <a:p>
            <a:pPr algn="ctr"/>
            <a:endParaRPr lang="en-US">
              <a:latin typeface="Bembo"/>
            </a:endParaRPr>
          </a:p>
          <a:p>
            <a:pPr algn="ctr"/>
            <a:r>
              <a:rPr lang="en-US">
                <a:latin typeface="Bembo"/>
              </a:rPr>
              <a:t>32 features </a:t>
            </a:r>
            <a:endParaRPr lang="en-US" b="1">
              <a:latin typeface="Century Gothic"/>
            </a:endParaRPr>
          </a:p>
          <a:p>
            <a:pPr algn="ctr"/>
            <a:r>
              <a:rPr lang="en-US">
                <a:latin typeface="Bembo"/>
              </a:rPr>
              <a:t>12316 instances of accidents</a:t>
            </a:r>
          </a:p>
        </p:txBody>
      </p:sp>
    </p:spTree>
    <p:extLst>
      <p:ext uri="{BB962C8B-B14F-4D97-AF65-F5344CB8AC3E}">
        <p14:creationId xmlns:p14="http://schemas.microsoft.com/office/powerpoint/2010/main" val="136198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90EF72-F87D-FF49-9FF2-5420885EC009}"/>
              </a:ext>
            </a:extLst>
          </p:cNvPr>
          <p:cNvSpPr txBox="1"/>
          <p:nvPr/>
        </p:nvSpPr>
        <p:spPr>
          <a:xfrm>
            <a:off x="564256" y="625719"/>
            <a:ext cx="459047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entury Gothic"/>
              </a:rPr>
              <a:t>Variables Description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457" name="TextBox 1456">
            <a:extLst>
              <a:ext uri="{FF2B5EF4-FFF2-40B4-BE49-F238E27FC236}">
                <a16:creationId xmlns:a16="http://schemas.microsoft.com/office/drawing/2014/main" id="{7C8D59EB-2CB0-52BC-5BD1-89D1208E15C9}"/>
              </a:ext>
            </a:extLst>
          </p:cNvPr>
          <p:cNvSpPr txBox="1"/>
          <p:nvPr/>
        </p:nvSpPr>
        <p:spPr>
          <a:xfrm>
            <a:off x="8619930" y="4124233"/>
            <a:ext cx="17463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8 categorical variables </a:t>
            </a:r>
            <a:endParaRPr lang="en-US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53B1B20C-B4E6-54B4-F953-FB8059E663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3525287"/>
              </p:ext>
            </p:extLst>
          </p:nvPr>
        </p:nvGraphicFramePr>
        <p:xfrm>
          <a:off x="670560" y="1520952"/>
          <a:ext cx="11149584" cy="4645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751" name="Picture 2750" descr="A screenshot of a graph&#10;&#10;Description automatically generated">
            <a:extLst>
              <a:ext uri="{FF2B5EF4-FFF2-40B4-BE49-F238E27FC236}">
                <a16:creationId xmlns:a16="http://schemas.microsoft.com/office/drawing/2014/main" id="{51372C7D-FCE0-6EC7-F613-BE416065A9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6504" y="4866132"/>
            <a:ext cx="5090160" cy="1295400"/>
          </a:xfrm>
          <a:prstGeom prst="rect">
            <a:avLst/>
          </a:prstGeom>
        </p:spPr>
      </p:pic>
      <p:pic>
        <p:nvPicPr>
          <p:cNvPr id="2777" name="Picture 2776" descr="A screenshot of a computer&#10;&#10;Description automatically generated">
            <a:extLst>
              <a:ext uri="{FF2B5EF4-FFF2-40B4-BE49-F238E27FC236}">
                <a16:creationId xmlns:a16="http://schemas.microsoft.com/office/drawing/2014/main" id="{71736718-8701-72B0-4BCF-55C90260BB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0768" y="3256788"/>
            <a:ext cx="7114032" cy="11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E9A2-E619-BDFF-3904-05F527EC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K Nearest Neighbor (K-NN)</a:t>
            </a:r>
            <a:endParaRPr lang="en-US">
              <a:solidFill>
                <a:srgbClr val="000000"/>
              </a:solidFill>
              <a:ea typeface="+mj-lt"/>
              <a:cs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8A6F2-EDF4-9E0B-30BF-3383E4A7D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62" y="2246102"/>
            <a:ext cx="5562600" cy="1790700"/>
          </a:xfrm>
          <a:prstGeom prst="rect">
            <a:avLst/>
          </a:prstGeom>
          <a:ln w="12700">
            <a:noFill/>
          </a:ln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7354B0B2-4E86-27F8-3B6D-C1F5A45EA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47" y="4151261"/>
            <a:ext cx="6096000" cy="2341756"/>
          </a:xfrm>
          <a:prstGeom prst="rect">
            <a:avLst/>
          </a:prstGeom>
          <a:ln w="12700"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C2BB25F-77AC-F0B7-9AFD-7A679A74C09C}"/>
              </a:ext>
            </a:extLst>
          </p:cNvPr>
          <p:cNvSpPr/>
          <p:nvPr/>
        </p:nvSpPr>
        <p:spPr>
          <a:xfrm>
            <a:off x="4523061" y="871866"/>
            <a:ext cx="409575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DBBA5-D158-ED5C-82BF-AC265BE32E29}"/>
              </a:ext>
            </a:extLst>
          </p:cNvPr>
          <p:cNvSpPr txBox="1"/>
          <p:nvPr/>
        </p:nvSpPr>
        <p:spPr>
          <a:xfrm>
            <a:off x="7716871" y="2310983"/>
            <a:ext cx="4072797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The first image shows a comparison of all the algorithms with their respective splits.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K-NN has the highest value at 20% split.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The second image depicts a heat map confirming the same.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9BEA64CE-80B5-C138-669E-03EDCE436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03" y="-44067"/>
            <a:ext cx="12329099" cy="693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88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5E84FD9-BAD2-550A-80A3-79BFE13F0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517" y="-37542"/>
            <a:ext cx="12312770" cy="692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39024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8E5E2"/>
      </a:lt2>
      <a:accent1>
        <a:srgbClr val="86A5BE"/>
      </a:accent1>
      <a:accent2>
        <a:srgbClr val="7F87BA"/>
      </a:accent2>
      <a:accent3>
        <a:srgbClr val="A496C6"/>
      </a:accent3>
      <a:accent4>
        <a:srgbClr val="A87FBA"/>
      </a:accent4>
      <a:accent5>
        <a:srgbClr val="C492BE"/>
      </a:accent5>
      <a:accent6>
        <a:srgbClr val="BA7F9A"/>
      </a:accent6>
      <a:hlink>
        <a:srgbClr val="9F795B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AdornVTI</vt:lpstr>
      <vt:lpstr>FORECASTING ROAD SAFETY: A PREDICTIVE MODEL FOR ACCIDENT SEVERITY </vt:lpstr>
      <vt:lpstr>WHY?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 Nearest Neighbor (K-NN)</vt:lpstr>
      <vt:lpstr>PowerPoint Presentation</vt:lpstr>
      <vt:lpstr>Variable Selection &amp; Interpretability</vt:lpstr>
      <vt:lpstr>Variable Selection &amp; Interpretability Cont.</vt:lpstr>
      <vt:lpstr>Label Encoding</vt:lpstr>
      <vt:lpstr>Algorithm Parameters</vt:lpstr>
      <vt:lpstr>Algorithm Parameter Alterations</vt:lpstr>
      <vt:lpstr>Performance Indicators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2024-03-08T17:01:45Z</dcterms:created>
  <dcterms:modified xsi:type="dcterms:W3CDTF">2024-03-22T00:24:05Z</dcterms:modified>
</cp:coreProperties>
</file>